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9" d="100"/>
          <a:sy n="79" d="100"/>
        </p:scale>
        <p:origin x="-1260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EA5216C-0231-4890-9706-66D63FE12B89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560BD09-A822-407E-B00A-5D5AA9EA23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A5216C-0231-4890-9706-66D63FE12B89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60BD09-A822-407E-B00A-5D5AA9EA23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EA5216C-0231-4890-9706-66D63FE12B89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6560BD09-A822-407E-B00A-5D5AA9EA23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A5216C-0231-4890-9706-66D63FE12B89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60BD09-A822-407E-B00A-5D5AA9EA23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A5216C-0231-4890-9706-66D63FE12B89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60BD09-A822-407E-B00A-5D5AA9EA23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A5216C-0231-4890-9706-66D63FE12B89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60BD09-A822-407E-B00A-5D5AA9EA23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EA5216C-0231-4890-9706-66D63FE12B89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60BD09-A822-407E-B00A-5D5AA9EA23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A5216C-0231-4890-9706-66D63FE12B89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60BD09-A822-407E-B00A-5D5AA9EA23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A5216C-0231-4890-9706-66D63FE12B89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60BD09-A822-407E-B00A-5D5AA9EA23B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A5216C-0231-4890-9706-66D63FE12B89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60BD09-A822-407E-B00A-5D5AA9EA23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EA5216C-0231-4890-9706-66D63FE12B89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560BD09-A822-407E-B00A-5D5AA9EA23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EA5216C-0231-4890-9706-66D63FE12B89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560BD09-A822-407E-B00A-5D5AA9EA23B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988840"/>
            <a:ext cx="7772400" cy="2115666"/>
          </a:xfrm>
        </p:spPr>
        <p:txBody>
          <a:bodyPr>
            <a:normAutofit fontScale="90000"/>
          </a:bodyPr>
          <a:lstStyle/>
          <a:p>
            <a:pPr algn="ctr"/>
            <a:r>
              <a:rPr lang="tt-RU" i="1" dirty="0" smtClean="0"/>
              <a:t/>
            </a:r>
            <a:br>
              <a:rPr lang="tt-RU" i="1" dirty="0" smtClean="0"/>
            </a:br>
            <a:r>
              <a:rPr lang="tt-RU" i="1" dirty="0" smtClean="0"/>
              <a:t/>
            </a:r>
            <a:br>
              <a:rPr lang="tt-RU" i="1" dirty="0" smtClean="0"/>
            </a:br>
            <a:r>
              <a:rPr lang="tt-RU" i="1" dirty="0" smtClean="0"/>
              <a:t/>
            </a:r>
            <a:br>
              <a:rPr lang="tt-RU" i="1" dirty="0" smtClean="0"/>
            </a:br>
            <a:r>
              <a:rPr lang="tt-RU" i="1" dirty="0" smtClean="0"/>
              <a:t/>
            </a:r>
            <a:br>
              <a:rPr lang="tt-RU" i="1" dirty="0" smtClean="0"/>
            </a:br>
            <a:r>
              <a:rPr lang="tt-RU" i="1" dirty="0" smtClean="0"/>
              <a:t>1нче </a:t>
            </a:r>
            <a:r>
              <a:rPr lang="tt-RU" b="1" i="1" dirty="0" smtClean="0"/>
              <a:t>сыйныф өчен татар теленнән биремнәр.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tt-RU" b="1" i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tt-RU" b="1" i="1" dirty="0" smtClean="0"/>
              <a:t>“ҮЗ-ҮЗЕҢНЕ ТИКШЕР!”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lnSpcReduction="10000"/>
          </a:bodyPr>
          <a:lstStyle/>
          <a:p>
            <a:r>
              <a:rPr lang="tt-RU" i="1" dirty="0"/>
              <a:t>Бу дәфтәрне 1 нче сыйныф укучыларының белем дәрәҗәләрен тикшерү өчен укытучыларга һәм ата-аналарга кулланырга мөмкин.</a:t>
            </a:r>
            <a:endParaRPr lang="ru-RU" dirty="0"/>
          </a:p>
          <a:p>
            <a:r>
              <a:rPr lang="tt-RU" i="1" dirty="0"/>
              <a:t>Биремнәр 1 нче сыйныф өчен татар теленнән мәктәп программасын эченә ала.</a:t>
            </a:r>
            <a:endParaRPr lang="ru-RU" dirty="0"/>
          </a:p>
          <a:p>
            <a:r>
              <a:rPr lang="tt-RU" i="1" dirty="0"/>
              <a:t>Бу биремнәр ярдәмендә балаларның белемнәрен тиз һәм җиңел тикшерергә мөмкин.</a:t>
            </a:r>
            <a:endParaRPr lang="ru-RU" dirty="0"/>
          </a:p>
          <a:p>
            <a:r>
              <a:rPr lang="tt-RU" i="1" dirty="0"/>
              <a:t>12 вариант сораудан 5 яки 6 дөрес җавап (биремнәргә дөрес җаваплар саны төрләргә булырга мөмкин) – бик яхшы, 4 һәм 3 – яхшы, 1 һәм 2 – начар. Үз-үзеңә билге куй!</a:t>
            </a:r>
            <a:endParaRPr lang="ru-RU" dirty="0"/>
          </a:p>
          <a:p>
            <a:r>
              <a:rPr lang="tt-RU" i="1" dirty="0"/>
              <a:t>Сезгә яхшы билгеләр һәм уңышлар!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85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385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385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385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85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385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0" dur="385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2" dur="385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85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385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0" dur="385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2" dur="385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85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385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0" dur="385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2" dur="385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77272" y="0"/>
            <a:ext cx="3466728" cy="850106"/>
          </a:xfrm>
        </p:spPr>
        <p:txBody>
          <a:bodyPr>
            <a:normAutofit fontScale="90000"/>
          </a:bodyPr>
          <a:lstStyle/>
          <a:p>
            <a:pPr algn="r"/>
            <a:r>
              <a:rPr lang="tt-RU" sz="2200" b="1" i="1" dirty="0"/>
              <a:t>Авазлар һәм хәрефләр.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tt-RU" sz="2200" b="1" i="1" dirty="0"/>
              <a:t>Тартык һәм сузык авазлар</a:t>
            </a:r>
            <a:r>
              <a:rPr lang="tt-RU" sz="2200" b="1" i="1" dirty="0" smtClean="0"/>
              <a:t>.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556792"/>
            <a:ext cx="3178696" cy="4752528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endParaRPr lang="ru-RU" sz="1800" dirty="0"/>
          </a:p>
          <a:p>
            <a:pPr>
              <a:buNone/>
            </a:pPr>
            <a:r>
              <a:rPr lang="tt-RU" sz="3100" dirty="0" smtClean="0"/>
              <a:t>1  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а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2  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л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3  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ә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4  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ү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5  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н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6  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с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7  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ш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8  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о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9  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ы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10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и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11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р</a:t>
            </a:r>
            <a:r>
              <a:rPr lang="en-US" sz="3100" dirty="0" smtClean="0"/>
              <a:t>]</a:t>
            </a:r>
            <a:r>
              <a:rPr lang="tt-RU" sz="3100" dirty="0" smtClean="0"/>
              <a:t> </a:t>
            </a:r>
          </a:p>
          <a:p>
            <a:pPr>
              <a:buNone/>
            </a:pPr>
            <a:r>
              <a:rPr lang="tt-RU" sz="3100" dirty="0" smtClean="0"/>
              <a:t>12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т</a:t>
            </a:r>
            <a:r>
              <a:rPr lang="en-US" sz="3100" dirty="0" smtClean="0"/>
              <a:t>]</a:t>
            </a:r>
            <a:endParaRPr lang="ru-RU" sz="3100" dirty="0"/>
          </a:p>
          <a:p>
            <a:endParaRPr lang="ru-RU" dirty="0"/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3271773" y="803702"/>
            <a:ext cx="260045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715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 нче бирем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715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Сузык авазларны тап</a:t>
            </a:r>
            <a:endParaRPr kumimoji="0" lang="tt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одержимое 5"/>
          <p:cNvSpPr txBox="1">
            <a:spLocks/>
          </p:cNvSpPr>
          <p:nvPr/>
        </p:nvSpPr>
        <p:spPr>
          <a:xfrm>
            <a:off x="3707904" y="1772816"/>
            <a:ext cx="4186808" cy="449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[</a:t>
            </a:r>
            <a:r>
              <a:rPr kumimoji="0" lang="tt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]</a:t>
            </a: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200" noProof="0" dirty="0" smtClean="0">
                <a:solidFill>
                  <a:srgbClr val="FF0000"/>
                </a:solidFill>
              </a:rPr>
              <a:t>[</a:t>
            </a:r>
            <a:r>
              <a:rPr lang="tt-RU" sz="2200" noProof="0" dirty="0" smtClean="0">
                <a:solidFill>
                  <a:srgbClr val="FF0000"/>
                </a:solidFill>
              </a:rPr>
              <a:t>ә</a:t>
            </a:r>
            <a:r>
              <a:rPr lang="en-US" sz="2200" noProof="0" dirty="0" smtClean="0">
                <a:solidFill>
                  <a:srgbClr val="FF0000"/>
                </a:solidFill>
              </a:rPr>
              <a:t>]</a:t>
            </a:r>
            <a:endParaRPr lang="tt-RU" sz="2200" dirty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[</a:t>
            </a:r>
            <a:r>
              <a:rPr kumimoji="0" lang="tt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ү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]</a:t>
            </a: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[</a:t>
            </a:r>
            <a:r>
              <a:rPr kumimoji="0" lang="tt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]</a:t>
            </a: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[</a:t>
            </a:r>
            <a:r>
              <a:rPr kumimoji="0" lang="tt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ы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]</a:t>
            </a: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[</a:t>
            </a:r>
            <a:r>
              <a:rPr kumimoji="0" lang="tt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]</a:t>
            </a: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3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3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3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072" y="274638"/>
            <a:ext cx="3466728" cy="850106"/>
          </a:xfrm>
        </p:spPr>
        <p:txBody>
          <a:bodyPr>
            <a:normAutofit fontScale="90000"/>
          </a:bodyPr>
          <a:lstStyle/>
          <a:p>
            <a:pPr algn="r"/>
            <a:r>
              <a:rPr lang="tt-RU" sz="2200" b="1" i="1" dirty="0"/>
              <a:t>Авазлар һәм хәрефләр</a:t>
            </a:r>
            <a:r>
              <a:rPr lang="tt-RU" sz="2200" b="1" i="1" dirty="0" smtClean="0"/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3020134" y="803702"/>
            <a:ext cx="310373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715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 нче бирем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57150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t-RU" sz="1400" dirty="0"/>
              <a:t>Нечкә сузык авазларны тап </a:t>
            </a:r>
            <a:endParaRPr kumimoji="0" lang="tt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457200" y="1609416"/>
            <a:ext cx="3394720" cy="462789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ru-RU" sz="1800" dirty="0"/>
          </a:p>
          <a:p>
            <a:pPr>
              <a:buNone/>
            </a:pPr>
            <a:r>
              <a:rPr lang="tt-RU" sz="3100" dirty="0" smtClean="0"/>
              <a:t>1  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а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2  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ш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3  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х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4  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ә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5  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п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6  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ү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7  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э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8                        </a:t>
            </a:r>
            <a:r>
              <a:rPr lang="en-US" sz="3100" dirty="0" smtClean="0"/>
              <a:t> [</a:t>
            </a:r>
            <a:r>
              <a:rPr lang="tt-RU" sz="3100" dirty="0" smtClean="0"/>
              <a:t>у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9  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и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10                     </a:t>
            </a:r>
            <a:r>
              <a:rPr lang="en-US" sz="3100" dirty="0" smtClean="0"/>
              <a:t> </a:t>
            </a:r>
            <a:r>
              <a:rPr lang="tt-RU" sz="3100" dirty="0" smtClean="0"/>
              <a:t> </a:t>
            </a:r>
            <a:r>
              <a:rPr lang="en-US" sz="3100" dirty="0" smtClean="0"/>
              <a:t>[</a:t>
            </a:r>
            <a:r>
              <a:rPr lang="tt-RU" sz="3100" dirty="0" smtClean="0"/>
              <a:t>з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11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б</a:t>
            </a:r>
            <a:r>
              <a:rPr lang="en-US" sz="3100" dirty="0" smtClean="0"/>
              <a:t>]</a:t>
            </a:r>
            <a:r>
              <a:rPr lang="tt-RU" sz="3100" dirty="0" smtClean="0"/>
              <a:t> </a:t>
            </a:r>
          </a:p>
          <a:p>
            <a:pPr>
              <a:buNone/>
            </a:pPr>
            <a:r>
              <a:rPr lang="tt-RU" sz="3100" dirty="0" smtClean="0"/>
              <a:t>12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ө</a:t>
            </a:r>
            <a:r>
              <a:rPr lang="en-US" sz="3100" dirty="0" smtClean="0"/>
              <a:t>]</a:t>
            </a:r>
            <a:endParaRPr lang="ru-RU" sz="3100" dirty="0"/>
          </a:p>
          <a:p>
            <a:endParaRPr lang="ru-RU" dirty="0"/>
          </a:p>
        </p:txBody>
      </p:sp>
      <p:sp>
        <p:nvSpPr>
          <p:cNvPr id="8" name="Содержимое 5"/>
          <p:cNvSpPr txBox="1">
            <a:spLocks/>
          </p:cNvSpPr>
          <p:nvPr/>
        </p:nvSpPr>
        <p:spPr>
          <a:xfrm>
            <a:off x="3707904" y="1772817"/>
            <a:ext cx="4186808" cy="4392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Содержимое 5"/>
          <p:cNvSpPr txBox="1">
            <a:spLocks/>
          </p:cNvSpPr>
          <p:nvPr/>
        </p:nvSpPr>
        <p:spPr>
          <a:xfrm>
            <a:off x="3347864" y="1628800"/>
            <a:ext cx="2880320" cy="44644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200" dirty="0">
                <a:solidFill>
                  <a:srgbClr val="FF0000"/>
                </a:solidFill>
              </a:rPr>
              <a:t>[</a:t>
            </a:r>
            <a:r>
              <a:rPr lang="tt-RU" sz="2200" noProof="0" dirty="0" smtClean="0">
                <a:solidFill>
                  <a:srgbClr val="FF0000"/>
                </a:solidFill>
              </a:rPr>
              <a:t>ә</a:t>
            </a:r>
            <a:r>
              <a:rPr lang="en-US" sz="2200" dirty="0">
                <a:solidFill>
                  <a:srgbClr val="FF0000"/>
                </a:solidFill>
              </a:rPr>
              <a:t>]</a:t>
            </a:r>
            <a:endParaRPr lang="tt-RU" sz="2200" noProof="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[</a:t>
            </a:r>
            <a:r>
              <a:rPr kumimoji="0" lang="tt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ү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]</a:t>
            </a: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[</a:t>
            </a:r>
            <a:r>
              <a:rPr kumimoji="0" lang="tt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э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]</a:t>
            </a: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[</a:t>
            </a:r>
            <a:r>
              <a:rPr kumimoji="0" lang="tt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]</a:t>
            </a: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[</a:t>
            </a:r>
            <a:r>
              <a:rPr kumimoji="0" lang="tt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ө</a:t>
            </a:r>
            <a:r>
              <a:rPr lang="en-US" sz="2200" dirty="0">
                <a:solidFill>
                  <a:srgbClr val="FF0000"/>
                </a:solidFill>
              </a:rPr>
              <a:t>]</a:t>
            </a: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3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072" y="274638"/>
            <a:ext cx="3466728" cy="850106"/>
          </a:xfrm>
        </p:spPr>
        <p:txBody>
          <a:bodyPr>
            <a:normAutofit fontScale="90000"/>
          </a:bodyPr>
          <a:lstStyle/>
          <a:p>
            <a:pPr algn="r"/>
            <a:r>
              <a:rPr lang="tt-RU" sz="2000" i="1" dirty="0" smtClean="0"/>
              <a:t>Авазлар һәм хәрефләр.</a:t>
            </a:r>
            <a:r>
              <a:rPr lang="en-US" sz="2000" i="1" dirty="0" smtClean="0"/>
              <a:t/>
            </a:r>
            <a:br>
              <a:rPr lang="en-US" sz="2000" i="1" dirty="0" smtClean="0"/>
            </a:br>
            <a:endParaRPr lang="ru-RU" dirty="0"/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3264591" y="803702"/>
            <a:ext cx="26148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715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lang="tt-RU" sz="1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tt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нче бирем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57150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t-RU" sz="1400" dirty="0"/>
              <a:t>Тартык авазларны тап</a:t>
            </a:r>
            <a:endParaRPr kumimoji="0" lang="tt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457200" y="1609416"/>
            <a:ext cx="3394720" cy="462789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ru-RU" sz="1800" dirty="0"/>
          </a:p>
          <a:p>
            <a:pPr>
              <a:buNone/>
            </a:pPr>
            <a:r>
              <a:rPr lang="tt-RU" sz="3100" dirty="0" smtClean="0"/>
              <a:t>1                         </a:t>
            </a:r>
            <a:r>
              <a:rPr lang="en-US" sz="3100" dirty="0" smtClean="0"/>
              <a:t>[</a:t>
            </a:r>
            <a:r>
              <a:rPr lang="ru-RU" sz="3100" dirty="0" smtClean="0"/>
              <a:t>м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2  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а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3  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с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4  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т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5  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у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6  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х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7  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о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8                        </a:t>
            </a:r>
            <a:r>
              <a:rPr lang="en-US" sz="3100" dirty="0" smtClean="0"/>
              <a:t> [</a:t>
            </a:r>
            <a:r>
              <a:rPr lang="tt-RU" sz="3100" dirty="0" smtClean="0"/>
              <a:t>э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9  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ж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10                     </a:t>
            </a:r>
            <a:r>
              <a:rPr lang="en-US" sz="3100" dirty="0" smtClean="0"/>
              <a:t> </a:t>
            </a:r>
            <a:r>
              <a:rPr lang="tt-RU" sz="3100" dirty="0" smtClean="0"/>
              <a:t> </a:t>
            </a:r>
            <a:r>
              <a:rPr lang="en-US" sz="3100" dirty="0" smtClean="0"/>
              <a:t>[</a:t>
            </a:r>
            <a:r>
              <a:rPr lang="tt-RU" sz="3100" dirty="0" smtClean="0"/>
              <a:t>ы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11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и</a:t>
            </a:r>
            <a:r>
              <a:rPr lang="en-US" sz="3100" dirty="0" smtClean="0"/>
              <a:t>]</a:t>
            </a:r>
            <a:r>
              <a:rPr lang="tt-RU" sz="3100" dirty="0" smtClean="0"/>
              <a:t> </a:t>
            </a:r>
          </a:p>
          <a:p>
            <a:pPr>
              <a:buNone/>
            </a:pPr>
            <a:r>
              <a:rPr lang="tt-RU" sz="3100" dirty="0" smtClean="0"/>
              <a:t>12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к</a:t>
            </a:r>
            <a:r>
              <a:rPr lang="en-US" sz="3100" dirty="0" smtClean="0"/>
              <a:t>]</a:t>
            </a:r>
            <a:endParaRPr lang="ru-RU" sz="3100" dirty="0"/>
          </a:p>
          <a:p>
            <a:endParaRPr lang="ru-RU" dirty="0"/>
          </a:p>
        </p:txBody>
      </p:sp>
      <p:sp>
        <p:nvSpPr>
          <p:cNvPr id="8" name="Содержимое 5"/>
          <p:cNvSpPr txBox="1">
            <a:spLocks/>
          </p:cNvSpPr>
          <p:nvPr/>
        </p:nvSpPr>
        <p:spPr>
          <a:xfrm>
            <a:off x="3707904" y="1772817"/>
            <a:ext cx="4186808" cy="4392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Содержимое 5"/>
          <p:cNvSpPr txBox="1">
            <a:spLocks/>
          </p:cNvSpPr>
          <p:nvPr/>
        </p:nvSpPr>
        <p:spPr>
          <a:xfrm>
            <a:off x="3347864" y="1844824"/>
            <a:ext cx="2880320" cy="42484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200" dirty="0" smtClean="0">
                <a:solidFill>
                  <a:srgbClr val="FF0000"/>
                </a:solidFill>
              </a:rPr>
              <a:t>[</a:t>
            </a:r>
            <a:r>
              <a:rPr lang="ru-RU" sz="2200" dirty="0" smtClean="0">
                <a:solidFill>
                  <a:srgbClr val="FF0000"/>
                </a:solidFill>
              </a:rPr>
              <a:t>м</a:t>
            </a:r>
            <a:r>
              <a:rPr lang="en-US" sz="2200" dirty="0" smtClean="0">
                <a:solidFill>
                  <a:srgbClr val="FF0000"/>
                </a:solidFill>
              </a:rPr>
              <a:t>]</a:t>
            </a: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200" dirty="0" smtClean="0">
                <a:solidFill>
                  <a:srgbClr val="FF0000"/>
                </a:solidFill>
              </a:rPr>
              <a:t>[c]</a:t>
            </a: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200" dirty="0" smtClean="0">
                <a:solidFill>
                  <a:srgbClr val="FF0000"/>
                </a:solidFill>
              </a:rPr>
              <a:t>[</a:t>
            </a:r>
            <a:r>
              <a:rPr lang="ru-RU" sz="2200" dirty="0" smtClean="0">
                <a:solidFill>
                  <a:srgbClr val="FF0000"/>
                </a:solidFill>
              </a:rPr>
              <a:t>т</a:t>
            </a:r>
            <a:r>
              <a:rPr lang="en-US" sz="2200" dirty="0" smtClean="0">
                <a:solidFill>
                  <a:srgbClr val="FF0000"/>
                </a:solidFill>
              </a:rPr>
              <a:t>]</a:t>
            </a: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200" dirty="0" smtClean="0">
                <a:solidFill>
                  <a:srgbClr val="FF0000"/>
                </a:solidFill>
              </a:rPr>
              <a:t>[</a:t>
            </a:r>
            <a:r>
              <a:rPr lang="tt-RU" sz="2200" dirty="0" smtClean="0">
                <a:solidFill>
                  <a:srgbClr val="FF0000"/>
                </a:solidFill>
              </a:rPr>
              <a:t>х</a:t>
            </a:r>
            <a:r>
              <a:rPr lang="en-US" sz="2200" dirty="0" smtClean="0">
                <a:solidFill>
                  <a:srgbClr val="FF0000"/>
                </a:solidFill>
              </a:rPr>
              <a:t>]</a:t>
            </a: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200" dirty="0" smtClean="0">
                <a:solidFill>
                  <a:srgbClr val="FF0000"/>
                </a:solidFill>
              </a:rPr>
              <a:t>[</a:t>
            </a:r>
            <a:r>
              <a:rPr lang="tt-RU" sz="2200" dirty="0" smtClean="0">
                <a:solidFill>
                  <a:srgbClr val="FF0000"/>
                </a:solidFill>
              </a:rPr>
              <a:t>ж</a:t>
            </a:r>
            <a:r>
              <a:rPr lang="en-US" sz="2200" dirty="0" smtClean="0">
                <a:solidFill>
                  <a:srgbClr val="FF0000"/>
                </a:solidFill>
              </a:rPr>
              <a:t>]</a:t>
            </a: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200" dirty="0" smtClean="0">
                <a:solidFill>
                  <a:srgbClr val="FF0000"/>
                </a:solidFill>
              </a:rPr>
              <a:t>[</a:t>
            </a:r>
            <a:r>
              <a:rPr lang="tt-RU" sz="2200" dirty="0" smtClean="0">
                <a:solidFill>
                  <a:srgbClr val="FF0000"/>
                </a:solidFill>
              </a:rPr>
              <a:t>к</a:t>
            </a:r>
            <a:r>
              <a:rPr lang="en-US" sz="2200" dirty="0" smtClean="0">
                <a:solidFill>
                  <a:srgbClr val="FF0000"/>
                </a:solidFill>
              </a:rPr>
              <a:t>]</a:t>
            </a: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3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53136" y="0"/>
            <a:ext cx="4690864" cy="850106"/>
          </a:xfrm>
        </p:spPr>
        <p:txBody>
          <a:bodyPr>
            <a:normAutofit fontScale="90000"/>
          </a:bodyPr>
          <a:lstStyle/>
          <a:p>
            <a:pPr algn="r"/>
            <a:r>
              <a:rPr lang="tt-RU" sz="1800" i="1" dirty="0" smtClean="0"/>
              <a:t>Авазлар һәм хәрефләр.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tt-RU" sz="1800" i="1" dirty="0" smtClean="0"/>
              <a:t>Яңгырау һәм саңгырау тартык авазлар</a:t>
            </a:r>
            <a:r>
              <a:rPr lang="tt-RU" sz="2000" i="1" dirty="0" smtClean="0"/>
              <a:t>.</a:t>
            </a:r>
            <a:endParaRPr lang="ru-RU" dirty="0"/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2553116" y="980728"/>
            <a:ext cx="290816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715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4 </a:t>
            </a:r>
            <a:r>
              <a:rPr kumimoji="0" lang="tt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нче бирем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r>
              <a:rPr lang="tt-RU" sz="1400" dirty="0"/>
              <a:t>Саңгырау тартык авазларны </a:t>
            </a:r>
            <a:r>
              <a:rPr lang="tt-RU" sz="1400" dirty="0" smtClean="0"/>
              <a:t>тап.</a:t>
            </a:r>
            <a:endParaRPr lang="ru-RU" sz="1400" dirty="0"/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457200" y="1609416"/>
            <a:ext cx="3394720" cy="462789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ru-RU" sz="1800" dirty="0"/>
          </a:p>
          <a:p>
            <a:pPr>
              <a:buNone/>
            </a:pPr>
            <a:r>
              <a:rPr lang="tt-RU" sz="3100" dirty="0" smtClean="0"/>
              <a:t>1                         </a:t>
            </a:r>
            <a:r>
              <a:rPr lang="en-US" sz="3100" dirty="0" smtClean="0"/>
              <a:t>[</a:t>
            </a:r>
            <a:r>
              <a:rPr lang="ru-RU" sz="3100" dirty="0" err="1" smtClean="0"/>
              <a:t>ф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2  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л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3  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т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4  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м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5  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в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6  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с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7  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п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8                        </a:t>
            </a:r>
            <a:r>
              <a:rPr lang="en-US" sz="3100" dirty="0" smtClean="0"/>
              <a:t> [</a:t>
            </a:r>
            <a:r>
              <a:rPr lang="tt-RU" sz="3100" dirty="0" smtClean="0"/>
              <a:t>н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9  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г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10                     </a:t>
            </a:r>
            <a:r>
              <a:rPr lang="en-US" sz="3100" dirty="0" smtClean="0"/>
              <a:t> </a:t>
            </a:r>
            <a:r>
              <a:rPr lang="tt-RU" sz="3100" dirty="0" smtClean="0"/>
              <a:t> </a:t>
            </a:r>
            <a:r>
              <a:rPr lang="en-US" sz="3100" dirty="0" smtClean="0"/>
              <a:t>[</a:t>
            </a:r>
            <a:r>
              <a:rPr lang="tt-RU" sz="3100" dirty="0" smtClean="0"/>
              <a:t>к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11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х</a:t>
            </a:r>
            <a:r>
              <a:rPr lang="en-US" sz="3100" dirty="0" smtClean="0"/>
              <a:t>]</a:t>
            </a:r>
            <a:r>
              <a:rPr lang="tt-RU" sz="3100" dirty="0" smtClean="0"/>
              <a:t> </a:t>
            </a:r>
          </a:p>
          <a:p>
            <a:pPr>
              <a:buNone/>
            </a:pPr>
            <a:r>
              <a:rPr lang="tt-RU" sz="3100" dirty="0" smtClean="0"/>
              <a:t>12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д</a:t>
            </a:r>
            <a:r>
              <a:rPr lang="en-US" sz="3100" dirty="0" smtClean="0"/>
              <a:t>]</a:t>
            </a:r>
            <a:endParaRPr lang="ru-RU" sz="3100" dirty="0"/>
          </a:p>
          <a:p>
            <a:endParaRPr lang="ru-RU" dirty="0"/>
          </a:p>
        </p:txBody>
      </p:sp>
      <p:sp>
        <p:nvSpPr>
          <p:cNvPr id="8" name="Содержимое 5"/>
          <p:cNvSpPr txBox="1">
            <a:spLocks/>
          </p:cNvSpPr>
          <p:nvPr/>
        </p:nvSpPr>
        <p:spPr>
          <a:xfrm>
            <a:off x="3707904" y="1772817"/>
            <a:ext cx="4186808" cy="4392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Содержимое 5"/>
          <p:cNvSpPr txBox="1">
            <a:spLocks/>
          </p:cNvSpPr>
          <p:nvPr/>
        </p:nvSpPr>
        <p:spPr>
          <a:xfrm>
            <a:off x="3347864" y="1772816"/>
            <a:ext cx="2880320" cy="4248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200" dirty="0" smtClean="0">
                <a:solidFill>
                  <a:srgbClr val="FF0000"/>
                </a:solidFill>
              </a:rPr>
              <a:t>[</a:t>
            </a:r>
            <a:r>
              <a:rPr lang="ru-RU" sz="2200" dirty="0" err="1" smtClean="0">
                <a:solidFill>
                  <a:srgbClr val="FF0000"/>
                </a:solidFill>
              </a:rPr>
              <a:t>ф</a:t>
            </a:r>
            <a:r>
              <a:rPr lang="en-US" sz="2200" dirty="0" smtClean="0">
                <a:solidFill>
                  <a:srgbClr val="FF0000"/>
                </a:solidFill>
              </a:rPr>
              <a:t>]</a:t>
            </a: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200" dirty="0" smtClean="0">
                <a:solidFill>
                  <a:srgbClr val="FF0000"/>
                </a:solidFill>
              </a:rPr>
              <a:t>[</a:t>
            </a:r>
            <a:r>
              <a:rPr lang="ru-RU" sz="2200" dirty="0" smtClean="0">
                <a:solidFill>
                  <a:srgbClr val="FF0000"/>
                </a:solidFill>
              </a:rPr>
              <a:t>т</a:t>
            </a:r>
            <a:r>
              <a:rPr lang="en-US" sz="2200" dirty="0" smtClean="0">
                <a:solidFill>
                  <a:srgbClr val="FF0000"/>
                </a:solidFill>
              </a:rPr>
              <a:t>]</a:t>
            </a: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200" dirty="0" smtClean="0">
                <a:solidFill>
                  <a:srgbClr val="FF0000"/>
                </a:solidFill>
              </a:rPr>
              <a:t>[</a:t>
            </a:r>
            <a:r>
              <a:rPr lang="ru-RU" sz="2200" dirty="0" smtClean="0">
                <a:solidFill>
                  <a:srgbClr val="FF0000"/>
                </a:solidFill>
              </a:rPr>
              <a:t>с</a:t>
            </a:r>
            <a:r>
              <a:rPr lang="en-US" sz="2200" dirty="0" smtClean="0">
                <a:solidFill>
                  <a:srgbClr val="FF0000"/>
                </a:solidFill>
              </a:rPr>
              <a:t>]</a:t>
            </a: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200" dirty="0" smtClean="0">
                <a:solidFill>
                  <a:srgbClr val="FF0000"/>
                </a:solidFill>
              </a:rPr>
              <a:t>[</a:t>
            </a:r>
            <a:r>
              <a:rPr lang="tt-RU" sz="2200" dirty="0" smtClean="0">
                <a:solidFill>
                  <a:srgbClr val="FF0000"/>
                </a:solidFill>
              </a:rPr>
              <a:t>п</a:t>
            </a:r>
            <a:r>
              <a:rPr lang="en-US" sz="2200" dirty="0" smtClean="0">
                <a:solidFill>
                  <a:srgbClr val="FF0000"/>
                </a:solidFill>
              </a:rPr>
              <a:t>]</a:t>
            </a: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200" dirty="0" smtClean="0">
                <a:solidFill>
                  <a:srgbClr val="FF0000"/>
                </a:solidFill>
              </a:rPr>
              <a:t>[</a:t>
            </a:r>
            <a:r>
              <a:rPr lang="tt-RU" sz="2200" dirty="0" smtClean="0">
                <a:solidFill>
                  <a:srgbClr val="FF0000"/>
                </a:solidFill>
              </a:rPr>
              <a:t>к</a:t>
            </a:r>
            <a:r>
              <a:rPr lang="en-US" sz="2200" dirty="0" smtClean="0">
                <a:solidFill>
                  <a:srgbClr val="FF0000"/>
                </a:solidFill>
              </a:rPr>
              <a:t>]</a:t>
            </a: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200" dirty="0" smtClean="0">
                <a:solidFill>
                  <a:srgbClr val="FF0000"/>
                </a:solidFill>
              </a:rPr>
              <a:t>[</a:t>
            </a:r>
            <a:r>
              <a:rPr lang="en-US" sz="2200" dirty="0">
                <a:solidFill>
                  <a:srgbClr val="FF0000"/>
                </a:solidFill>
              </a:rPr>
              <a:t>x</a:t>
            </a:r>
            <a:r>
              <a:rPr lang="en-US" sz="2200" dirty="0" smtClean="0">
                <a:solidFill>
                  <a:srgbClr val="FF0000"/>
                </a:solidFill>
              </a:rPr>
              <a:t>]</a:t>
            </a:r>
            <a:endParaRPr lang="tt-RU" sz="2200" dirty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3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53136" y="0"/>
            <a:ext cx="4690864" cy="850106"/>
          </a:xfrm>
        </p:spPr>
        <p:txBody>
          <a:bodyPr>
            <a:normAutofit/>
          </a:bodyPr>
          <a:lstStyle/>
          <a:p>
            <a:r>
              <a:rPr lang="tt-RU" sz="1600" i="1" dirty="0" smtClean="0"/>
              <a:t>Авазлар һәм хәрефләр.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tt-RU" sz="1600" i="1" dirty="0" smtClean="0"/>
              <a:t>Е, ю, е хәрефләре белән белдерелә торган авазлар.</a:t>
            </a:r>
            <a:endParaRPr lang="ru-RU" dirty="0"/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1488722" y="980728"/>
            <a:ext cx="503695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715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5</a:t>
            </a:r>
            <a:r>
              <a:rPr lang="tt-RU" sz="1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tt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нче бирем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r>
              <a:rPr lang="tt-RU" sz="1400" dirty="0"/>
              <a:t>Я, ю, е хәрефләре кергән калын әйтелешле сүзләрне </a:t>
            </a:r>
            <a:r>
              <a:rPr lang="tt-RU" sz="1400" dirty="0" smtClean="0"/>
              <a:t>тап</a:t>
            </a:r>
            <a:endParaRPr lang="ru-RU" sz="1400" dirty="0"/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457200" y="1609416"/>
            <a:ext cx="3394720" cy="462789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ru-RU" sz="1800" dirty="0"/>
          </a:p>
          <a:p>
            <a:pPr>
              <a:buNone/>
            </a:pPr>
            <a:r>
              <a:rPr lang="tt-RU" sz="3100" dirty="0" smtClean="0"/>
              <a:t>1                         ял</a:t>
            </a:r>
          </a:p>
          <a:p>
            <a:pPr>
              <a:buNone/>
            </a:pPr>
            <a:r>
              <a:rPr lang="tt-RU" sz="3100" dirty="0" smtClean="0"/>
              <a:t>2                         юлдаш</a:t>
            </a:r>
          </a:p>
          <a:p>
            <a:pPr>
              <a:buNone/>
            </a:pPr>
            <a:r>
              <a:rPr lang="tt-RU" sz="3100" dirty="0" smtClean="0"/>
              <a:t>3                         таяк</a:t>
            </a:r>
          </a:p>
          <a:p>
            <a:pPr>
              <a:buNone/>
            </a:pPr>
            <a:r>
              <a:rPr lang="tt-RU" sz="3100" dirty="0" smtClean="0"/>
              <a:t>4                         төен</a:t>
            </a:r>
          </a:p>
          <a:p>
            <a:pPr>
              <a:buNone/>
            </a:pPr>
            <a:r>
              <a:rPr lang="tt-RU" sz="3100" dirty="0" smtClean="0"/>
              <a:t>5                         елга</a:t>
            </a:r>
          </a:p>
          <a:p>
            <a:pPr>
              <a:buNone/>
            </a:pPr>
            <a:r>
              <a:rPr lang="tt-RU" sz="3100" dirty="0" smtClean="0"/>
              <a:t>6                         юмарт</a:t>
            </a:r>
          </a:p>
          <a:p>
            <a:pPr>
              <a:buNone/>
            </a:pPr>
            <a:r>
              <a:rPr lang="tt-RU" sz="3100" dirty="0" smtClean="0"/>
              <a:t>7                         көя</a:t>
            </a:r>
          </a:p>
          <a:p>
            <a:pPr>
              <a:buNone/>
            </a:pPr>
            <a:r>
              <a:rPr lang="tt-RU" sz="3100" dirty="0" smtClean="0"/>
              <a:t>8                        </a:t>
            </a:r>
            <a:r>
              <a:rPr lang="en-US" sz="3100" dirty="0" smtClean="0"/>
              <a:t> </a:t>
            </a:r>
            <a:r>
              <a:rPr lang="tt-RU" sz="3100" dirty="0" smtClean="0"/>
              <a:t>егет</a:t>
            </a:r>
          </a:p>
          <a:p>
            <a:pPr>
              <a:buNone/>
            </a:pPr>
            <a:r>
              <a:rPr lang="tt-RU" sz="3100" dirty="0" smtClean="0"/>
              <a:t>9                         юрган</a:t>
            </a:r>
          </a:p>
          <a:p>
            <a:pPr>
              <a:buNone/>
            </a:pPr>
            <a:r>
              <a:rPr lang="tt-RU" sz="3100" dirty="0" smtClean="0"/>
              <a:t>10                     </a:t>
            </a:r>
            <a:r>
              <a:rPr lang="en-US" sz="3100" dirty="0" smtClean="0"/>
              <a:t> </a:t>
            </a:r>
            <a:r>
              <a:rPr lang="tt-RU" sz="3100" dirty="0" smtClean="0"/>
              <a:t> юкә</a:t>
            </a:r>
          </a:p>
          <a:p>
            <a:pPr>
              <a:buNone/>
            </a:pPr>
            <a:r>
              <a:rPr lang="tt-RU" sz="3100" dirty="0" smtClean="0"/>
              <a:t>11                       ефәк</a:t>
            </a:r>
          </a:p>
          <a:p>
            <a:pPr>
              <a:buNone/>
            </a:pPr>
            <a:r>
              <a:rPr lang="tt-RU" sz="3100" dirty="0" smtClean="0"/>
              <a:t>12                       дөя</a:t>
            </a:r>
            <a:endParaRPr lang="ru-RU" sz="3100" dirty="0"/>
          </a:p>
          <a:p>
            <a:endParaRPr lang="ru-RU" dirty="0"/>
          </a:p>
        </p:txBody>
      </p:sp>
      <p:sp>
        <p:nvSpPr>
          <p:cNvPr id="8" name="Содержимое 5"/>
          <p:cNvSpPr txBox="1">
            <a:spLocks/>
          </p:cNvSpPr>
          <p:nvPr/>
        </p:nvSpPr>
        <p:spPr>
          <a:xfrm>
            <a:off x="3707904" y="1772817"/>
            <a:ext cx="4186808" cy="4392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Содержимое 5"/>
          <p:cNvSpPr txBox="1">
            <a:spLocks/>
          </p:cNvSpPr>
          <p:nvPr/>
        </p:nvSpPr>
        <p:spPr>
          <a:xfrm>
            <a:off x="4067944" y="1772816"/>
            <a:ext cx="2880320" cy="4248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 smtClean="0">
                <a:solidFill>
                  <a:srgbClr val="FF0000"/>
                </a:solidFill>
              </a:rPr>
              <a:t>ял</a:t>
            </a: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 smtClean="0">
                <a:solidFill>
                  <a:srgbClr val="FF0000"/>
                </a:solidFill>
              </a:rPr>
              <a:t>юлдаш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 smtClean="0">
                <a:solidFill>
                  <a:srgbClr val="FF0000"/>
                </a:solidFill>
              </a:rPr>
              <a:t>таяк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 smtClean="0">
                <a:solidFill>
                  <a:srgbClr val="FF0000"/>
                </a:solidFill>
              </a:rPr>
              <a:t>елга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 smtClean="0">
                <a:solidFill>
                  <a:srgbClr val="FF0000"/>
                </a:solidFill>
              </a:rPr>
              <a:t>юмарт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 smtClean="0">
                <a:solidFill>
                  <a:srgbClr val="FF0000"/>
                </a:solidFill>
              </a:rPr>
              <a:t>юрган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33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-171400"/>
            <a:ext cx="4690864" cy="850106"/>
          </a:xfrm>
        </p:spPr>
        <p:txBody>
          <a:bodyPr>
            <a:normAutofit/>
          </a:bodyPr>
          <a:lstStyle/>
          <a:p>
            <a:r>
              <a:rPr lang="tt-RU" sz="1600" i="1" dirty="0" smtClean="0"/>
              <a:t>Авазлар һәм хәрефләр.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tt-RU" sz="1600" i="1" dirty="0" smtClean="0"/>
              <a:t>Парлы тартык  авазлар.</a:t>
            </a:r>
            <a:endParaRPr lang="ru-RU" sz="1600" dirty="0"/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2711011" y="980728"/>
            <a:ext cx="259237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715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t-RU" sz="1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6 </a:t>
            </a:r>
            <a:r>
              <a:rPr kumimoji="0" lang="tt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нче бирем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r>
              <a:rPr lang="tt-RU" sz="1400" dirty="0"/>
              <a:t>Парлы тартык авазларны тап</a:t>
            </a:r>
            <a:endParaRPr lang="ru-RU" sz="1400" dirty="0"/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457200" y="1609416"/>
            <a:ext cx="3394720" cy="462789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ru-RU" sz="1800" dirty="0"/>
          </a:p>
          <a:p>
            <a:pPr>
              <a:buNone/>
            </a:pPr>
            <a:r>
              <a:rPr lang="tt-RU" sz="3100" dirty="0" smtClean="0"/>
              <a:t>1  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д</a:t>
            </a:r>
            <a:r>
              <a:rPr lang="en-US" sz="3100" dirty="0" smtClean="0"/>
              <a:t>]</a:t>
            </a:r>
            <a:r>
              <a:rPr lang="tt-RU" sz="3100" dirty="0" smtClean="0"/>
              <a:t>-</a:t>
            </a:r>
            <a:r>
              <a:rPr lang="en-US" sz="3100" dirty="0" smtClean="0"/>
              <a:t>[</a:t>
            </a:r>
            <a:r>
              <a:rPr lang="tt-RU" sz="3100" dirty="0" smtClean="0"/>
              <a:t>т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2                         </a:t>
            </a:r>
            <a:r>
              <a:rPr lang="en-US" sz="3100" dirty="0" smtClean="0"/>
              <a:t>[</a:t>
            </a:r>
            <a:r>
              <a:rPr lang="ru-RU" sz="3100" dirty="0" err="1" smtClean="0"/>
              <a:t>ц</a:t>
            </a:r>
            <a:r>
              <a:rPr lang="en-US" sz="3100" dirty="0" smtClean="0"/>
              <a:t>]</a:t>
            </a:r>
            <a:r>
              <a:rPr lang="ru-RU" sz="3100" dirty="0" smtClean="0"/>
              <a:t>-</a:t>
            </a:r>
            <a:r>
              <a:rPr lang="en-US" sz="3100" dirty="0" smtClean="0"/>
              <a:t>[</a:t>
            </a:r>
            <a:r>
              <a:rPr lang="ru-RU" sz="3100" dirty="0" err="1" smtClean="0"/>
              <a:t>щ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3  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ч</a:t>
            </a:r>
            <a:r>
              <a:rPr lang="en-US" sz="3100" dirty="0" smtClean="0"/>
              <a:t>]</a:t>
            </a:r>
            <a:r>
              <a:rPr lang="tt-RU" sz="3100" dirty="0" smtClean="0"/>
              <a:t>-</a:t>
            </a:r>
            <a:r>
              <a:rPr lang="en-US" sz="3100" dirty="0" smtClean="0"/>
              <a:t>[</a:t>
            </a:r>
            <a:r>
              <a:rPr lang="tt-RU" sz="3100" dirty="0" smtClean="0"/>
              <a:t>л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4  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н</a:t>
            </a:r>
            <a:r>
              <a:rPr lang="en-US" sz="3100" dirty="0" smtClean="0"/>
              <a:t>]</a:t>
            </a:r>
            <a:r>
              <a:rPr lang="tt-RU" sz="3100" dirty="0" smtClean="0"/>
              <a:t>-</a:t>
            </a:r>
            <a:r>
              <a:rPr lang="en-US" sz="3100" dirty="0" smtClean="0"/>
              <a:t>[</a:t>
            </a:r>
            <a:r>
              <a:rPr lang="tt-RU" sz="3100" dirty="0" smtClean="0"/>
              <a:t>л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5  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с</a:t>
            </a:r>
            <a:r>
              <a:rPr lang="en-US" sz="3100" dirty="0" smtClean="0"/>
              <a:t>]</a:t>
            </a:r>
            <a:r>
              <a:rPr lang="tt-RU" sz="3100" dirty="0" smtClean="0"/>
              <a:t>-</a:t>
            </a:r>
            <a:r>
              <a:rPr lang="en-US" sz="3100" dirty="0" smtClean="0"/>
              <a:t>[</a:t>
            </a:r>
            <a:r>
              <a:rPr lang="tt-RU" sz="3100" dirty="0" smtClean="0"/>
              <a:t>з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6  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ж</a:t>
            </a:r>
            <a:r>
              <a:rPr lang="en-US" sz="3100" dirty="0" smtClean="0"/>
              <a:t>]</a:t>
            </a:r>
            <a:r>
              <a:rPr lang="tt-RU" sz="3100" dirty="0" smtClean="0"/>
              <a:t>-</a:t>
            </a:r>
            <a:r>
              <a:rPr lang="en-US" sz="3100" dirty="0" smtClean="0"/>
              <a:t>[</a:t>
            </a:r>
            <a:r>
              <a:rPr lang="tt-RU" sz="3100" dirty="0" smtClean="0"/>
              <a:t>ш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7  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м</a:t>
            </a:r>
            <a:r>
              <a:rPr lang="en-US" sz="3100" dirty="0" smtClean="0"/>
              <a:t>]</a:t>
            </a:r>
            <a:r>
              <a:rPr lang="tt-RU" sz="3100" dirty="0" smtClean="0"/>
              <a:t>-</a:t>
            </a:r>
            <a:r>
              <a:rPr lang="en-US" sz="3100" dirty="0" smtClean="0"/>
              <a:t>[</a:t>
            </a:r>
            <a:r>
              <a:rPr lang="tt-RU" sz="3100" dirty="0" smtClean="0"/>
              <a:t>н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8                        </a:t>
            </a:r>
            <a:r>
              <a:rPr lang="en-US" sz="3100" dirty="0" smtClean="0"/>
              <a:t> [</a:t>
            </a:r>
            <a:r>
              <a:rPr lang="ru-RU" sz="3100" dirty="0" err="1" smtClean="0"/>
              <a:t>р</a:t>
            </a:r>
            <a:r>
              <a:rPr lang="en-US" sz="3100" dirty="0" smtClean="0"/>
              <a:t>]</a:t>
            </a:r>
            <a:r>
              <a:rPr lang="ru-RU" sz="3100" dirty="0" smtClean="0"/>
              <a:t>-</a:t>
            </a:r>
            <a:r>
              <a:rPr lang="en-US" sz="3100" dirty="0" smtClean="0"/>
              <a:t>[</a:t>
            </a:r>
            <a:r>
              <a:rPr lang="ru-RU" sz="3100" dirty="0" smtClean="0"/>
              <a:t>м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9  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с</a:t>
            </a:r>
            <a:r>
              <a:rPr lang="en-US" sz="3100" dirty="0" smtClean="0"/>
              <a:t>]</a:t>
            </a:r>
            <a:r>
              <a:rPr lang="tt-RU" sz="3100" dirty="0" smtClean="0"/>
              <a:t>-</a:t>
            </a:r>
            <a:r>
              <a:rPr lang="en-US" sz="3100" dirty="0" smtClean="0"/>
              <a:t>[</a:t>
            </a:r>
            <a:r>
              <a:rPr lang="tt-RU" sz="3100" dirty="0" smtClean="0"/>
              <a:t>к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10                     </a:t>
            </a:r>
            <a:r>
              <a:rPr lang="en-US" sz="3100" dirty="0" smtClean="0"/>
              <a:t> </a:t>
            </a:r>
            <a:r>
              <a:rPr lang="tt-RU" sz="3100" dirty="0" smtClean="0"/>
              <a:t> </a:t>
            </a:r>
            <a:r>
              <a:rPr lang="en-US" sz="3100" dirty="0" smtClean="0"/>
              <a:t>[</a:t>
            </a:r>
            <a:r>
              <a:rPr lang="tt-RU" sz="3100" dirty="0" smtClean="0"/>
              <a:t>б</a:t>
            </a:r>
            <a:r>
              <a:rPr lang="en-US" sz="3100" dirty="0" smtClean="0"/>
              <a:t>]</a:t>
            </a:r>
            <a:r>
              <a:rPr lang="tt-RU" sz="3100" dirty="0" smtClean="0"/>
              <a:t>-</a:t>
            </a:r>
            <a:r>
              <a:rPr lang="en-US" sz="3100" dirty="0" smtClean="0"/>
              <a:t>[</a:t>
            </a:r>
            <a:r>
              <a:rPr lang="tt-RU" sz="3100" dirty="0" smtClean="0"/>
              <a:t>п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11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к</a:t>
            </a:r>
            <a:r>
              <a:rPr lang="en-US" sz="3100" dirty="0" smtClean="0"/>
              <a:t>]</a:t>
            </a:r>
            <a:r>
              <a:rPr lang="tt-RU" sz="3100" dirty="0" smtClean="0"/>
              <a:t>-</a:t>
            </a:r>
            <a:r>
              <a:rPr lang="en-US" sz="3100" dirty="0" smtClean="0"/>
              <a:t>[</a:t>
            </a:r>
            <a:r>
              <a:rPr lang="tt-RU" sz="3100" dirty="0" smtClean="0"/>
              <a:t>г</a:t>
            </a:r>
            <a:r>
              <a:rPr lang="en-US" sz="3100" dirty="0" smtClean="0"/>
              <a:t>]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12                       </a:t>
            </a:r>
            <a:r>
              <a:rPr lang="en-US" sz="3100" dirty="0" smtClean="0"/>
              <a:t>[</a:t>
            </a:r>
            <a:r>
              <a:rPr lang="tt-RU" sz="3100" dirty="0" smtClean="0"/>
              <a:t>в</a:t>
            </a:r>
            <a:r>
              <a:rPr lang="en-US" sz="3100" dirty="0" smtClean="0"/>
              <a:t>]</a:t>
            </a:r>
            <a:r>
              <a:rPr lang="tt-RU" sz="3100" dirty="0" smtClean="0"/>
              <a:t>-</a:t>
            </a:r>
            <a:r>
              <a:rPr lang="en-US" sz="3100" dirty="0" smtClean="0"/>
              <a:t>[</a:t>
            </a:r>
            <a:r>
              <a:rPr lang="tt-RU" sz="3100" dirty="0" smtClean="0"/>
              <a:t>ф</a:t>
            </a:r>
            <a:r>
              <a:rPr lang="en-US" sz="3100" dirty="0" smtClean="0"/>
              <a:t>]</a:t>
            </a:r>
            <a:endParaRPr lang="ru-RU" sz="3100" dirty="0"/>
          </a:p>
          <a:p>
            <a:endParaRPr lang="ru-RU" dirty="0"/>
          </a:p>
        </p:txBody>
      </p:sp>
      <p:sp>
        <p:nvSpPr>
          <p:cNvPr id="8" name="Содержимое 5"/>
          <p:cNvSpPr txBox="1">
            <a:spLocks/>
          </p:cNvSpPr>
          <p:nvPr/>
        </p:nvSpPr>
        <p:spPr>
          <a:xfrm>
            <a:off x="3707904" y="1772817"/>
            <a:ext cx="4186808" cy="4392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Содержимое 5"/>
          <p:cNvSpPr txBox="1">
            <a:spLocks/>
          </p:cNvSpPr>
          <p:nvPr/>
        </p:nvSpPr>
        <p:spPr>
          <a:xfrm>
            <a:off x="4067944" y="1772816"/>
            <a:ext cx="2880320" cy="439248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200" dirty="0" smtClean="0">
                <a:solidFill>
                  <a:srgbClr val="FF0000"/>
                </a:solidFill>
              </a:rPr>
              <a:t>[</a:t>
            </a:r>
            <a:r>
              <a:rPr lang="ru-RU" sz="2200" dirty="0" err="1" smtClean="0">
                <a:solidFill>
                  <a:srgbClr val="FF0000"/>
                </a:solidFill>
              </a:rPr>
              <a:t>д</a:t>
            </a:r>
            <a:r>
              <a:rPr lang="en-US" sz="2200" dirty="0" smtClean="0">
                <a:solidFill>
                  <a:srgbClr val="FF0000"/>
                </a:solidFill>
              </a:rPr>
              <a:t>]</a:t>
            </a:r>
            <a:r>
              <a:rPr lang="ru-RU" sz="2200" dirty="0" smtClean="0">
                <a:solidFill>
                  <a:srgbClr val="FF0000"/>
                </a:solidFill>
              </a:rPr>
              <a:t>-</a:t>
            </a:r>
            <a:r>
              <a:rPr lang="en-US" sz="2200" dirty="0">
                <a:solidFill>
                  <a:srgbClr val="FF0000"/>
                </a:solidFill>
              </a:rPr>
              <a:t>[</a:t>
            </a:r>
            <a:r>
              <a:rPr lang="ru-RU" sz="2200" dirty="0" smtClean="0">
                <a:solidFill>
                  <a:srgbClr val="FF0000"/>
                </a:solidFill>
              </a:rPr>
              <a:t>т</a:t>
            </a:r>
            <a:r>
              <a:rPr lang="en-US" sz="2200" dirty="0" smtClean="0">
                <a:solidFill>
                  <a:srgbClr val="FF0000"/>
                </a:solidFill>
              </a:rPr>
              <a:t>]</a:t>
            </a: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200" dirty="0" smtClean="0">
                <a:solidFill>
                  <a:srgbClr val="FF0000"/>
                </a:solidFill>
              </a:rPr>
              <a:t>[</a:t>
            </a:r>
            <a:r>
              <a:rPr lang="tt-RU" sz="2200" dirty="0" smtClean="0">
                <a:solidFill>
                  <a:srgbClr val="FF0000"/>
                </a:solidFill>
              </a:rPr>
              <a:t>с</a:t>
            </a:r>
            <a:r>
              <a:rPr lang="en-US" sz="2200" dirty="0" smtClean="0">
                <a:solidFill>
                  <a:srgbClr val="FF0000"/>
                </a:solidFill>
              </a:rPr>
              <a:t>]</a:t>
            </a:r>
            <a:r>
              <a:rPr lang="tt-RU" sz="2200" dirty="0" smtClean="0">
                <a:solidFill>
                  <a:srgbClr val="FF0000"/>
                </a:solidFill>
              </a:rPr>
              <a:t>-</a:t>
            </a:r>
            <a:r>
              <a:rPr lang="en-US" sz="2200" dirty="0" smtClean="0">
                <a:solidFill>
                  <a:srgbClr val="FF0000"/>
                </a:solidFill>
              </a:rPr>
              <a:t>[</a:t>
            </a:r>
            <a:r>
              <a:rPr lang="tt-RU" sz="2200" dirty="0" smtClean="0">
                <a:solidFill>
                  <a:srgbClr val="FF0000"/>
                </a:solidFill>
              </a:rPr>
              <a:t>з</a:t>
            </a:r>
            <a:r>
              <a:rPr lang="en-US" sz="2200" dirty="0" smtClean="0">
                <a:solidFill>
                  <a:srgbClr val="FF0000"/>
                </a:solidFill>
              </a:rPr>
              <a:t>]</a:t>
            </a: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200" dirty="0" smtClean="0">
                <a:solidFill>
                  <a:srgbClr val="FF0000"/>
                </a:solidFill>
              </a:rPr>
              <a:t>[</a:t>
            </a:r>
            <a:r>
              <a:rPr lang="ru-RU" sz="2200" dirty="0" smtClean="0">
                <a:solidFill>
                  <a:srgbClr val="FF0000"/>
                </a:solidFill>
              </a:rPr>
              <a:t>ж</a:t>
            </a:r>
            <a:r>
              <a:rPr lang="en-US" sz="2200" dirty="0" smtClean="0">
                <a:solidFill>
                  <a:srgbClr val="FF0000"/>
                </a:solidFill>
              </a:rPr>
              <a:t>]</a:t>
            </a:r>
            <a:r>
              <a:rPr lang="ru-RU" sz="2200" dirty="0" smtClean="0">
                <a:solidFill>
                  <a:srgbClr val="FF0000"/>
                </a:solidFill>
              </a:rPr>
              <a:t>-</a:t>
            </a:r>
            <a:r>
              <a:rPr lang="en-US" sz="2200" dirty="0" smtClean="0">
                <a:solidFill>
                  <a:srgbClr val="FF0000"/>
                </a:solidFill>
              </a:rPr>
              <a:t>[</a:t>
            </a:r>
            <a:r>
              <a:rPr lang="ru-RU" sz="2200" dirty="0" err="1" smtClean="0">
                <a:solidFill>
                  <a:srgbClr val="FF0000"/>
                </a:solidFill>
              </a:rPr>
              <a:t>ш</a:t>
            </a:r>
            <a:r>
              <a:rPr lang="en-US" sz="2200" dirty="0" smtClean="0">
                <a:solidFill>
                  <a:srgbClr val="FF0000"/>
                </a:solidFill>
              </a:rPr>
              <a:t>]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200" dirty="0" smtClean="0">
                <a:solidFill>
                  <a:srgbClr val="FF0000"/>
                </a:solidFill>
              </a:rPr>
              <a:t>[</a:t>
            </a:r>
            <a:r>
              <a:rPr lang="tt-RU" sz="2200" dirty="0" smtClean="0">
                <a:solidFill>
                  <a:srgbClr val="FF0000"/>
                </a:solidFill>
              </a:rPr>
              <a:t>б</a:t>
            </a:r>
            <a:r>
              <a:rPr lang="en-US" sz="2200" dirty="0" smtClean="0">
                <a:solidFill>
                  <a:srgbClr val="FF0000"/>
                </a:solidFill>
              </a:rPr>
              <a:t>]</a:t>
            </a:r>
            <a:r>
              <a:rPr kumimoji="0" lang="tt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[</a:t>
            </a:r>
            <a:r>
              <a:rPr kumimoji="0" lang="tt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]</a:t>
            </a: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200" dirty="0" smtClean="0">
                <a:solidFill>
                  <a:srgbClr val="FF0000"/>
                </a:solidFill>
              </a:rPr>
              <a:t>[</a:t>
            </a:r>
            <a:r>
              <a:rPr lang="tt-RU" sz="2200" dirty="0" smtClean="0">
                <a:solidFill>
                  <a:srgbClr val="FF0000"/>
                </a:solidFill>
              </a:rPr>
              <a:t>к</a:t>
            </a:r>
            <a:r>
              <a:rPr lang="en-US" sz="2200" dirty="0" smtClean="0">
                <a:solidFill>
                  <a:srgbClr val="FF0000"/>
                </a:solidFill>
              </a:rPr>
              <a:t>]</a:t>
            </a:r>
            <a:r>
              <a:rPr lang="tt-RU" sz="2200" dirty="0" smtClean="0">
                <a:solidFill>
                  <a:srgbClr val="FF0000"/>
                </a:solidFill>
              </a:rPr>
              <a:t>-</a:t>
            </a:r>
            <a:r>
              <a:rPr lang="en-US" sz="2200" dirty="0" smtClean="0">
                <a:solidFill>
                  <a:srgbClr val="FF0000"/>
                </a:solidFill>
              </a:rPr>
              <a:t>[</a:t>
            </a:r>
            <a:r>
              <a:rPr lang="tt-RU" sz="2200" dirty="0" smtClean="0">
                <a:solidFill>
                  <a:srgbClr val="FF0000"/>
                </a:solidFill>
              </a:rPr>
              <a:t>г</a:t>
            </a:r>
            <a:r>
              <a:rPr lang="en-US" sz="2200" dirty="0" smtClean="0">
                <a:solidFill>
                  <a:srgbClr val="FF0000"/>
                </a:solidFill>
              </a:rPr>
              <a:t>]</a:t>
            </a:r>
            <a:endParaRPr lang="tt-RU" sz="2200" dirty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200" dirty="0" smtClean="0">
                <a:solidFill>
                  <a:srgbClr val="FF0000"/>
                </a:solidFill>
              </a:rPr>
              <a:t>[</a:t>
            </a:r>
            <a:r>
              <a:rPr lang="tt-RU" sz="2200" dirty="0" smtClean="0">
                <a:solidFill>
                  <a:srgbClr val="FF0000"/>
                </a:solidFill>
              </a:rPr>
              <a:t>в</a:t>
            </a:r>
            <a:r>
              <a:rPr lang="en-US" sz="2200" dirty="0" smtClean="0">
                <a:solidFill>
                  <a:srgbClr val="FF0000"/>
                </a:solidFill>
              </a:rPr>
              <a:t>]</a:t>
            </a:r>
            <a:r>
              <a:rPr kumimoji="0" lang="tt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[</a:t>
            </a:r>
            <a:r>
              <a:rPr kumimoji="0" lang="tt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ф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]</a:t>
            </a: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33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-171400"/>
            <a:ext cx="4690864" cy="850106"/>
          </a:xfrm>
        </p:spPr>
        <p:txBody>
          <a:bodyPr>
            <a:normAutofit/>
          </a:bodyPr>
          <a:lstStyle/>
          <a:p>
            <a:r>
              <a:rPr lang="tt-RU" sz="1600" i="1" dirty="0" smtClean="0"/>
              <a:t>Авазлар һәм хәрефләр.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tt-RU" sz="1600" i="1" dirty="0" smtClean="0"/>
              <a:t>Иҗекләргә бүлү.</a:t>
            </a:r>
            <a:endParaRPr lang="ru-RU" sz="1600" dirty="0"/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2847459" y="980728"/>
            <a:ext cx="231948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715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7</a:t>
            </a:r>
            <a:r>
              <a:rPr lang="tt-RU" sz="1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tt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нче бирем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r>
              <a:rPr lang="tt-RU" sz="1400" dirty="0"/>
              <a:t>Ике иҗекле сүзләрне </a:t>
            </a:r>
            <a:r>
              <a:rPr lang="tt-RU" sz="1400" dirty="0" smtClean="0"/>
              <a:t>тап</a:t>
            </a:r>
            <a:endParaRPr lang="ru-RU" sz="1400" dirty="0"/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457200" y="1609416"/>
            <a:ext cx="3538736" cy="477191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ru-RU" sz="1800" dirty="0"/>
          </a:p>
          <a:p>
            <a:pPr>
              <a:buNone/>
            </a:pPr>
            <a:r>
              <a:rPr lang="tt-RU" sz="3100" dirty="0" smtClean="0"/>
              <a:t>1                         </a:t>
            </a:r>
            <a:r>
              <a:rPr lang="ru-RU" sz="3100" dirty="0" smtClean="0"/>
              <a:t>бала</a:t>
            </a:r>
            <a:endParaRPr lang="tt-RU" sz="3100" dirty="0" smtClean="0"/>
          </a:p>
          <a:p>
            <a:pPr>
              <a:buNone/>
            </a:pPr>
            <a:r>
              <a:rPr lang="tt-RU" sz="3100" dirty="0" smtClean="0"/>
              <a:t>2                         манара</a:t>
            </a:r>
          </a:p>
          <a:p>
            <a:pPr>
              <a:buNone/>
            </a:pPr>
            <a:r>
              <a:rPr lang="tt-RU" sz="3100" dirty="0" smtClean="0"/>
              <a:t>3                         укучы</a:t>
            </a:r>
          </a:p>
          <a:p>
            <a:pPr>
              <a:buNone/>
            </a:pPr>
            <a:r>
              <a:rPr lang="tt-RU" sz="3100" dirty="0" smtClean="0"/>
              <a:t>4                         каләм</a:t>
            </a:r>
          </a:p>
          <a:p>
            <a:pPr>
              <a:buNone/>
            </a:pPr>
            <a:r>
              <a:rPr lang="tt-RU" sz="3100" dirty="0" smtClean="0"/>
              <a:t>5                         укытучы</a:t>
            </a:r>
          </a:p>
          <a:p>
            <a:pPr>
              <a:buNone/>
            </a:pPr>
            <a:r>
              <a:rPr lang="tt-RU" sz="3100" dirty="0" smtClean="0"/>
              <a:t>6                         әкият</a:t>
            </a:r>
          </a:p>
          <a:p>
            <a:pPr>
              <a:buNone/>
            </a:pPr>
            <a:r>
              <a:rPr lang="tt-RU" sz="3100" dirty="0" smtClean="0"/>
              <a:t>7                         ай</a:t>
            </a:r>
          </a:p>
          <a:p>
            <a:pPr>
              <a:buNone/>
            </a:pPr>
            <a:r>
              <a:rPr lang="tt-RU" sz="3100" dirty="0" smtClean="0"/>
              <a:t>8                        </a:t>
            </a:r>
            <a:r>
              <a:rPr lang="en-US" sz="3100" dirty="0" smtClean="0"/>
              <a:t> </a:t>
            </a:r>
            <a:r>
              <a:rPr lang="tt-RU" sz="3100" dirty="0" smtClean="0"/>
              <a:t>өстәл</a:t>
            </a:r>
          </a:p>
          <a:p>
            <a:pPr>
              <a:buNone/>
            </a:pPr>
            <a:r>
              <a:rPr lang="tt-RU" sz="3100" dirty="0" smtClean="0"/>
              <a:t>9                         арба</a:t>
            </a:r>
          </a:p>
          <a:p>
            <a:pPr>
              <a:buNone/>
            </a:pPr>
            <a:r>
              <a:rPr lang="tt-RU" sz="3100" dirty="0" smtClean="0"/>
              <a:t>10                     </a:t>
            </a:r>
            <a:r>
              <a:rPr lang="en-US" sz="3100" dirty="0" smtClean="0"/>
              <a:t> </a:t>
            </a:r>
            <a:r>
              <a:rPr lang="tt-RU" sz="3100" dirty="0" smtClean="0"/>
              <a:t> китап</a:t>
            </a:r>
          </a:p>
          <a:p>
            <a:pPr>
              <a:buNone/>
            </a:pPr>
            <a:r>
              <a:rPr lang="tt-RU" sz="3100" dirty="0" smtClean="0"/>
              <a:t>11                      чөгендер</a:t>
            </a:r>
          </a:p>
          <a:p>
            <a:pPr>
              <a:buNone/>
            </a:pPr>
            <a:r>
              <a:rPr lang="tt-RU" sz="3100" dirty="0" smtClean="0"/>
              <a:t>12                       такта</a:t>
            </a:r>
            <a:endParaRPr lang="ru-RU" sz="3100" dirty="0"/>
          </a:p>
        </p:txBody>
      </p:sp>
      <p:sp>
        <p:nvSpPr>
          <p:cNvPr id="8" name="Содержимое 5"/>
          <p:cNvSpPr txBox="1">
            <a:spLocks/>
          </p:cNvSpPr>
          <p:nvPr/>
        </p:nvSpPr>
        <p:spPr>
          <a:xfrm>
            <a:off x="3707904" y="1772817"/>
            <a:ext cx="4186808" cy="4392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Содержимое 5"/>
          <p:cNvSpPr txBox="1">
            <a:spLocks/>
          </p:cNvSpPr>
          <p:nvPr/>
        </p:nvSpPr>
        <p:spPr>
          <a:xfrm>
            <a:off x="4499992" y="1844824"/>
            <a:ext cx="2304256" cy="439248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tt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бала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 smtClean="0">
                <a:solidFill>
                  <a:srgbClr val="FF0000"/>
                </a:solidFill>
              </a:rPr>
              <a:t>каләм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 smtClean="0">
                <a:solidFill>
                  <a:srgbClr val="FF0000"/>
                </a:solidFill>
              </a:rPr>
              <a:t>өстәл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>
                <a:solidFill>
                  <a:srgbClr val="FF0000"/>
                </a:solidFill>
              </a:rPr>
              <a:t>а</a:t>
            </a:r>
            <a:r>
              <a:rPr lang="tt-RU" sz="2200" dirty="0" smtClean="0">
                <a:solidFill>
                  <a:srgbClr val="FF0000"/>
                </a:solidFill>
              </a:rPr>
              <a:t>рба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tt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китап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 smtClean="0">
                <a:solidFill>
                  <a:srgbClr val="FF0000"/>
                </a:solidFill>
              </a:rPr>
              <a:t>такта</a:t>
            </a: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3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80112" y="-171400"/>
            <a:ext cx="2448272" cy="850106"/>
          </a:xfrm>
        </p:spPr>
        <p:txBody>
          <a:bodyPr>
            <a:normAutofit/>
          </a:bodyPr>
          <a:lstStyle/>
          <a:p>
            <a:r>
              <a:rPr lang="tt-RU" sz="1600" i="1" dirty="0" smtClean="0"/>
              <a:t>Сүз төркемнәре.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tt-RU" sz="1600" i="1" dirty="0" smtClean="0"/>
              <a:t>Исем.</a:t>
            </a:r>
            <a:endParaRPr lang="ru-RU" sz="1600" dirty="0"/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2145152" y="980728"/>
            <a:ext cx="372409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715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t-RU" sz="1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8 </a:t>
            </a:r>
            <a:r>
              <a:rPr kumimoji="0" lang="tt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нче бирем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r>
              <a:rPr lang="tt-RU" sz="1400" dirty="0"/>
              <a:t>Кем? </a:t>
            </a:r>
            <a:r>
              <a:rPr lang="tt-RU" sz="1400" dirty="0" smtClean="0"/>
              <a:t>соравына </a:t>
            </a:r>
            <a:r>
              <a:rPr lang="tt-RU" sz="1400" dirty="0"/>
              <a:t>җавап булган сүзләрне</a:t>
            </a:r>
            <a:r>
              <a:rPr lang="tt-RU" sz="1400" dirty="0" smtClean="0"/>
              <a:t> тап</a:t>
            </a:r>
            <a:endParaRPr lang="ru-RU" sz="1400" dirty="0"/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457200" y="1609416"/>
            <a:ext cx="3538736" cy="477191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ru-RU" sz="1800" dirty="0"/>
          </a:p>
          <a:p>
            <a:pPr>
              <a:buNone/>
            </a:pPr>
            <a:r>
              <a:rPr lang="tt-RU" sz="3100" dirty="0" smtClean="0"/>
              <a:t>1                         укучы</a:t>
            </a:r>
          </a:p>
          <a:p>
            <a:pPr>
              <a:buNone/>
            </a:pPr>
            <a:r>
              <a:rPr lang="tt-RU" sz="3100" dirty="0" smtClean="0"/>
              <a:t>2                         әти</a:t>
            </a:r>
          </a:p>
          <a:p>
            <a:pPr>
              <a:buNone/>
            </a:pPr>
            <a:r>
              <a:rPr lang="tt-RU" sz="3100" dirty="0" smtClean="0"/>
              <a:t>3                         ручка</a:t>
            </a:r>
          </a:p>
          <a:p>
            <a:pPr>
              <a:buNone/>
            </a:pPr>
            <a:r>
              <a:rPr lang="tt-RU" sz="3100" dirty="0" smtClean="0"/>
              <a:t>4                         Чәчкә</a:t>
            </a:r>
          </a:p>
          <a:p>
            <a:pPr>
              <a:buNone/>
            </a:pPr>
            <a:r>
              <a:rPr lang="tt-RU" sz="3100" dirty="0" smtClean="0"/>
              <a:t>5                         сумка</a:t>
            </a:r>
          </a:p>
          <a:p>
            <a:pPr>
              <a:buNone/>
            </a:pPr>
            <a:r>
              <a:rPr lang="tt-RU" sz="3100" dirty="0" smtClean="0"/>
              <a:t>6                         әни</a:t>
            </a:r>
          </a:p>
          <a:p>
            <a:pPr>
              <a:buNone/>
            </a:pPr>
            <a:r>
              <a:rPr lang="tt-RU" sz="3100" dirty="0" smtClean="0"/>
              <a:t>7                         келәм</a:t>
            </a:r>
          </a:p>
          <a:p>
            <a:pPr>
              <a:buNone/>
            </a:pPr>
            <a:r>
              <a:rPr lang="tt-RU" sz="3100" dirty="0" smtClean="0"/>
              <a:t>8                        сандугач</a:t>
            </a:r>
          </a:p>
          <a:p>
            <a:pPr>
              <a:buNone/>
            </a:pPr>
            <a:r>
              <a:rPr lang="tt-RU" sz="3100" dirty="0" smtClean="0"/>
              <a:t>9                        мәктәп </a:t>
            </a:r>
          </a:p>
          <a:p>
            <a:pPr>
              <a:buNone/>
            </a:pPr>
            <a:r>
              <a:rPr lang="tt-RU" sz="3100" dirty="0" smtClean="0"/>
              <a:t>10                     </a:t>
            </a:r>
            <a:r>
              <a:rPr lang="en-US" sz="3100" dirty="0" smtClean="0"/>
              <a:t> </a:t>
            </a:r>
            <a:r>
              <a:rPr lang="tt-RU" sz="3100" dirty="0" smtClean="0"/>
              <a:t> укытучы</a:t>
            </a:r>
          </a:p>
          <a:p>
            <a:pPr>
              <a:buNone/>
            </a:pPr>
            <a:r>
              <a:rPr lang="tt-RU" sz="3100" dirty="0" smtClean="0"/>
              <a:t>11                       мәчет</a:t>
            </a:r>
          </a:p>
          <a:p>
            <a:pPr>
              <a:buNone/>
            </a:pPr>
            <a:r>
              <a:rPr lang="tt-RU" sz="3100" dirty="0" smtClean="0"/>
              <a:t>12                       пешекче</a:t>
            </a:r>
            <a:endParaRPr lang="ru-RU" sz="3100" dirty="0"/>
          </a:p>
        </p:txBody>
      </p:sp>
      <p:sp>
        <p:nvSpPr>
          <p:cNvPr id="8" name="Содержимое 5"/>
          <p:cNvSpPr txBox="1">
            <a:spLocks/>
          </p:cNvSpPr>
          <p:nvPr/>
        </p:nvSpPr>
        <p:spPr>
          <a:xfrm>
            <a:off x="3707904" y="1772817"/>
            <a:ext cx="4186808" cy="4392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Содержимое 5"/>
          <p:cNvSpPr txBox="1">
            <a:spLocks/>
          </p:cNvSpPr>
          <p:nvPr/>
        </p:nvSpPr>
        <p:spPr>
          <a:xfrm>
            <a:off x="4499992" y="1844824"/>
            <a:ext cx="2304256" cy="439248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tt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укучы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 smtClean="0">
                <a:solidFill>
                  <a:srgbClr val="FF0000"/>
                </a:solidFill>
              </a:rPr>
              <a:t>әти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 smtClean="0">
                <a:solidFill>
                  <a:srgbClr val="FF0000"/>
                </a:solidFill>
              </a:rPr>
              <a:t>Чәчкә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 smtClean="0">
                <a:solidFill>
                  <a:srgbClr val="FF0000"/>
                </a:solidFill>
              </a:rPr>
              <a:t>әни</a:t>
            </a:r>
            <a:endParaRPr lang="en-US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tt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укытучы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noProof="0" dirty="0" smtClean="0">
                <a:solidFill>
                  <a:srgbClr val="FF0000"/>
                </a:solidFill>
              </a:rPr>
              <a:t>пешекче</a:t>
            </a: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3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80112" y="-171400"/>
            <a:ext cx="2448272" cy="850106"/>
          </a:xfrm>
        </p:spPr>
        <p:txBody>
          <a:bodyPr>
            <a:normAutofit/>
          </a:bodyPr>
          <a:lstStyle/>
          <a:p>
            <a:r>
              <a:rPr lang="tt-RU" sz="1600" i="1" dirty="0" smtClean="0"/>
              <a:t>Сүз төркемнәре.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tt-RU" sz="1600" i="1" dirty="0" smtClean="0"/>
              <a:t>Сыйфат.</a:t>
            </a:r>
            <a:endParaRPr lang="ru-RU" sz="1600" dirty="0"/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2038552" y="980728"/>
            <a:ext cx="393729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715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t-RU" sz="1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9 </a:t>
            </a:r>
            <a:r>
              <a:rPr kumimoji="0" lang="tt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нче бирем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r>
              <a:rPr lang="tt-RU" sz="1400" dirty="0"/>
              <a:t>Нинди? </a:t>
            </a:r>
            <a:r>
              <a:rPr lang="tt-RU" sz="1400" dirty="0" smtClean="0"/>
              <a:t>соравына </a:t>
            </a:r>
            <a:r>
              <a:rPr lang="tt-RU" sz="1400" dirty="0"/>
              <a:t>җавап булган сүзләрне </a:t>
            </a:r>
            <a:r>
              <a:rPr lang="tt-RU" sz="1400" dirty="0" smtClean="0"/>
              <a:t>тап</a:t>
            </a:r>
            <a:endParaRPr lang="ru-RU" sz="1400" dirty="0"/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457200" y="1609416"/>
            <a:ext cx="3538736" cy="477191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ru-RU" sz="1800" dirty="0"/>
          </a:p>
          <a:p>
            <a:pPr>
              <a:buNone/>
            </a:pPr>
            <a:r>
              <a:rPr lang="tt-RU" sz="3100" dirty="0" smtClean="0"/>
              <a:t>1                       сөйкемле</a:t>
            </a:r>
          </a:p>
          <a:p>
            <a:pPr>
              <a:buNone/>
            </a:pPr>
            <a:r>
              <a:rPr lang="tt-RU" sz="3100" dirty="0" smtClean="0"/>
              <a:t>2                       бала  </a:t>
            </a:r>
          </a:p>
          <a:p>
            <a:pPr>
              <a:buNone/>
            </a:pPr>
            <a:r>
              <a:rPr lang="tt-RU" sz="3100" dirty="0" smtClean="0"/>
              <a:t>3                       кызыклы  </a:t>
            </a:r>
          </a:p>
          <a:p>
            <a:pPr>
              <a:buNone/>
            </a:pPr>
            <a:r>
              <a:rPr lang="tt-RU" sz="3100" dirty="0" smtClean="0"/>
              <a:t>4                       яза  </a:t>
            </a:r>
          </a:p>
          <a:p>
            <a:pPr>
              <a:buNone/>
            </a:pPr>
            <a:r>
              <a:rPr lang="tt-RU" sz="3100" dirty="0" smtClean="0"/>
              <a:t>5                       ялтырый  </a:t>
            </a:r>
          </a:p>
          <a:p>
            <a:pPr>
              <a:buNone/>
            </a:pPr>
            <a:r>
              <a:rPr lang="tt-RU" sz="3100" dirty="0" smtClean="0"/>
              <a:t>6                       матур  </a:t>
            </a:r>
          </a:p>
          <a:p>
            <a:pPr>
              <a:buNone/>
            </a:pPr>
            <a:r>
              <a:rPr lang="tt-RU" sz="3100" dirty="0" smtClean="0"/>
              <a:t>7                       яш</a:t>
            </a:r>
            <a:r>
              <a:rPr lang="ru-RU" sz="3100" dirty="0" err="1" smtClean="0"/>
              <a:t>ь</a:t>
            </a:r>
            <a:r>
              <a:rPr lang="tt-RU" sz="3100" dirty="0" smtClean="0"/>
              <a:t>  </a:t>
            </a:r>
          </a:p>
          <a:p>
            <a:pPr>
              <a:buNone/>
            </a:pPr>
            <a:r>
              <a:rPr lang="tt-RU" sz="3100" dirty="0" smtClean="0"/>
              <a:t>8                       йөри  </a:t>
            </a:r>
          </a:p>
          <a:p>
            <a:pPr>
              <a:buNone/>
            </a:pPr>
            <a:r>
              <a:rPr lang="tt-RU" sz="3100" dirty="0" smtClean="0"/>
              <a:t>9                       көчле  </a:t>
            </a:r>
          </a:p>
          <a:p>
            <a:pPr>
              <a:buNone/>
            </a:pPr>
            <a:r>
              <a:rPr lang="tt-RU" sz="3100" dirty="0" smtClean="0"/>
              <a:t>10                     сикерә</a:t>
            </a:r>
            <a:r>
              <a:rPr lang="en-US" sz="3100" dirty="0" smtClean="0"/>
              <a:t> </a:t>
            </a:r>
            <a:r>
              <a:rPr lang="tt-RU" sz="3100" dirty="0" smtClean="0"/>
              <a:t> </a:t>
            </a:r>
          </a:p>
          <a:p>
            <a:pPr>
              <a:buNone/>
            </a:pPr>
            <a:r>
              <a:rPr lang="tt-RU" sz="3100" dirty="0" smtClean="0"/>
              <a:t>11                     зәңгәр  </a:t>
            </a:r>
          </a:p>
          <a:p>
            <a:pPr>
              <a:buNone/>
            </a:pPr>
            <a:r>
              <a:rPr lang="tt-RU" sz="3100" dirty="0" smtClean="0"/>
              <a:t>12                     дуңгыз  </a:t>
            </a:r>
            <a:endParaRPr lang="ru-RU" sz="3100" dirty="0"/>
          </a:p>
        </p:txBody>
      </p:sp>
      <p:sp>
        <p:nvSpPr>
          <p:cNvPr id="8" name="Содержимое 5"/>
          <p:cNvSpPr txBox="1">
            <a:spLocks/>
          </p:cNvSpPr>
          <p:nvPr/>
        </p:nvSpPr>
        <p:spPr>
          <a:xfrm>
            <a:off x="3707904" y="1772817"/>
            <a:ext cx="4186808" cy="4392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Содержимое 5"/>
          <p:cNvSpPr txBox="1">
            <a:spLocks/>
          </p:cNvSpPr>
          <p:nvPr/>
        </p:nvSpPr>
        <p:spPr>
          <a:xfrm>
            <a:off x="4499992" y="1844824"/>
            <a:ext cx="2304256" cy="439248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tt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сөйкемле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 smtClean="0">
                <a:solidFill>
                  <a:srgbClr val="FF0000"/>
                </a:solidFill>
              </a:rPr>
              <a:t>кызыклы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 smtClean="0">
                <a:solidFill>
                  <a:srgbClr val="FF0000"/>
                </a:solidFill>
              </a:rPr>
              <a:t>матур</a:t>
            </a:r>
            <a:endParaRPr lang="en-US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 smtClean="0">
                <a:solidFill>
                  <a:srgbClr val="FF0000"/>
                </a:solidFill>
              </a:rPr>
              <a:t>яш</a:t>
            </a:r>
            <a:r>
              <a:rPr lang="ru-RU" sz="2200" dirty="0" err="1">
                <a:solidFill>
                  <a:srgbClr val="FF0000"/>
                </a:solidFill>
              </a:rPr>
              <a:t>ь</a:t>
            </a: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 smtClean="0">
                <a:solidFill>
                  <a:srgbClr val="FF0000"/>
                </a:solidFill>
              </a:rPr>
              <a:t>көчле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 smtClean="0">
                <a:solidFill>
                  <a:srgbClr val="FF0000"/>
                </a:solidFill>
              </a:rPr>
              <a:t>зәңгәр</a:t>
            </a:r>
            <a:endParaRPr lang="tt-RU" sz="2200" dirty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>
                <a:solidFill>
                  <a:srgbClr val="FF0000"/>
                </a:solidFill>
              </a:rPr>
              <a:t> </a:t>
            </a: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33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80112" y="-171400"/>
            <a:ext cx="2448272" cy="850106"/>
          </a:xfrm>
        </p:spPr>
        <p:txBody>
          <a:bodyPr>
            <a:normAutofit/>
          </a:bodyPr>
          <a:lstStyle/>
          <a:p>
            <a:r>
              <a:rPr lang="tt-RU" sz="1600" i="1" dirty="0" smtClean="0"/>
              <a:t>Сүз төркемнәре.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tt-RU" sz="1600" i="1" dirty="0" smtClean="0"/>
              <a:t>Фигыль.</a:t>
            </a:r>
            <a:endParaRPr lang="ru-RU" sz="1600" dirty="0"/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2022522" y="980728"/>
            <a:ext cx="396935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715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t-RU" sz="1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10 </a:t>
            </a:r>
            <a:r>
              <a:rPr kumimoji="0" lang="tt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нче бирем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r>
              <a:rPr lang="tt-RU" sz="1400" dirty="0"/>
              <a:t>Нишли? </a:t>
            </a:r>
            <a:r>
              <a:rPr lang="tt-RU" sz="1400" dirty="0" smtClean="0"/>
              <a:t>соравына </a:t>
            </a:r>
            <a:r>
              <a:rPr lang="tt-RU" sz="1400" dirty="0"/>
              <a:t>җавап булган сүзләрне</a:t>
            </a:r>
            <a:r>
              <a:rPr lang="tt-RU" sz="1400" dirty="0" smtClean="0"/>
              <a:t> тап</a:t>
            </a:r>
            <a:endParaRPr lang="ru-RU" sz="1400" dirty="0"/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457200" y="1609416"/>
            <a:ext cx="3682752" cy="477191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ru-RU" sz="1800" dirty="0"/>
          </a:p>
          <a:p>
            <a:pPr>
              <a:buNone/>
            </a:pPr>
            <a:r>
              <a:rPr lang="tt-RU" sz="3100" dirty="0" smtClean="0"/>
              <a:t>1                      сикергеч</a:t>
            </a:r>
          </a:p>
          <a:p>
            <a:pPr>
              <a:buNone/>
            </a:pPr>
            <a:r>
              <a:rPr lang="tt-RU" sz="3100" dirty="0" smtClean="0"/>
              <a:t>2                      сикерә  </a:t>
            </a:r>
          </a:p>
          <a:p>
            <a:pPr>
              <a:buNone/>
            </a:pPr>
            <a:r>
              <a:rPr lang="tt-RU" sz="3100" dirty="0" smtClean="0"/>
              <a:t>3                      кәефсез </a:t>
            </a:r>
          </a:p>
          <a:p>
            <a:pPr>
              <a:buNone/>
            </a:pPr>
            <a:r>
              <a:rPr lang="tt-RU" sz="3100" dirty="0" smtClean="0"/>
              <a:t>4                      шатлана  </a:t>
            </a:r>
          </a:p>
          <a:p>
            <a:pPr>
              <a:buNone/>
            </a:pPr>
            <a:r>
              <a:rPr lang="tt-RU" sz="3100" dirty="0" smtClean="0"/>
              <a:t>5                      иртәнге  </a:t>
            </a:r>
          </a:p>
          <a:p>
            <a:pPr>
              <a:buNone/>
            </a:pPr>
            <a:r>
              <a:rPr lang="tt-RU" sz="3100" dirty="0" smtClean="0"/>
              <a:t>6                     сөйкемсез  </a:t>
            </a:r>
          </a:p>
          <a:p>
            <a:pPr>
              <a:buNone/>
            </a:pPr>
            <a:r>
              <a:rPr lang="tt-RU" sz="3100" dirty="0" smtClean="0"/>
              <a:t>7                      казый   </a:t>
            </a:r>
          </a:p>
          <a:p>
            <a:pPr>
              <a:buNone/>
            </a:pPr>
            <a:r>
              <a:rPr lang="tt-RU" sz="3100" dirty="0" smtClean="0"/>
              <a:t>8                      шатлыклы  </a:t>
            </a:r>
          </a:p>
          <a:p>
            <a:pPr>
              <a:buNone/>
            </a:pPr>
            <a:r>
              <a:rPr lang="tt-RU" sz="3100" dirty="0" smtClean="0"/>
              <a:t>9                      ярата   </a:t>
            </a:r>
          </a:p>
          <a:p>
            <a:pPr>
              <a:buNone/>
            </a:pPr>
            <a:r>
              <a:rPr lang="tt-RU" sz="3100" dirty="0" smtClean="0"/>
              <a:t>10                    кичке </a:t>
            </a:r>
            <a:r>
              <a:rPr lang="en-US" sz="3100" dirty="0" smtClean="0"/>
              <a:t> </a:t>
            </a:r>
            <a:r>
              <a:rPr lang="tt-RU" sz="3100" dirty="0" smtClean="0"/>
              <a:t> </a:t>
            </a:r>
          </a:p>
          <a:p>
            <a:pPr>
              <a:buNone/>
            </a:pPr>
            <a:r>
              <a:rPr lang="tt-RU" sz="3100" dirty="0" smtClean="0"/>
              <a:t>11                    ята   </a:t>
            </a:r>
          </a:p>
          <a:p>
            <a:pPr>
              <a:buNone/>
            </a:pPr>
            <a:r>
              <a:rPr lang="tt-RU" sz="3100" dirty="0" smtClean="0"/>
              <a:t>12                    юына   </a:t>
            </a:r>
            <a:endParaRPr lang="ru-RU" sz="3100" dirty="0"/>
          </a:p>
        </p:txBody>
      </p:sp>
      <p:sp>
        <p:nvSpPr>
          <p:cNvPr id="8" name="Содержимое 5"/>
          <p:cNvSpPr txBox="1">
            <a:spLocks/>
          </p:cNvSpPr>
          <p:nvPr/>
        </p:nvSpPr>
        <p:spPr>
          <a:xfrm>
            <a:off x="3707904" y="1772817"/>
            <a:ext cx="4186808" cy="4392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Содержимое 5"/>
          <p:cNvSpPr txBox="1">
            <a:spLocks/>
          </p:cNvSpPr>
          <p:nvPr/>
        </p:nvSpPr>
        <p:spPr>
          <a:xfrm>
            <a:off x="4572000" y="1844824"/>
            <a:ext cx="2304256" cy="439248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 smtClean="0">
                <a:solidFill>
                  <a:srgbClr val="FF0000"/>
                </a:solidFill>
              </a:rPr>
              <a:t>сикерә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 smtClean="0">
                <a:solidFill>
                  <a:srgbClr val="FF0000"/>
                </a:solidFill>
              </a:rPr>
              <a:t>шатлана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 smtClean="0">
                <a:solidFill>
                  <a:srgbClr val="FF0000"/>
                </a:solidFill>
              </a:rPr>
              <a:t>казый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 smtClean="0">
                <a:solidFill>
                  <a:srgbClr val="FF0000"/>
                </a:solidFill>
              </a:rPr>
              <a:t>ярата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 smtClean="0">
                <a:solidFill>
                  <a:srgbClr val="FF0000"/>
                </a:solidFill>
              </a:rPr>
              <a:t>ята</a:t>
            </a:r>
            <a:endParaRPr lang="tt-RU" sz="2200" dirty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 smtClean="0">
                <a:solidFill>
                  <a:srgbClr val="FF0000"/>
                </a:solidFill>
              </a:rPr>
              <a:t>юына </a:t>
            </a: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33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80112" y="0"/>
            <a:ext cx="2448272" cy="850106"/>
          </a:xfrm>
        </p:spPr>
        <p:txBody>
          <a:bodyPr>
            <a:normAutofit/>
          </a:bodyPr>
          <a:lstStyle/>
          <a:p>
            <a:r>
              <a:rPr lang="tt-RU" sz="1600" i="1" dirty="0" smtClean="0"/>
              <a:t>Аваз һәм хәреф.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tt-RU" sz="1600" i="1" dirty="0" smtClean="0"/>
              <a:t>э – е, о, ө, й хәрефләре.</a:t>
            </a:r>
            <a:endParaRPr lang="ru-RU" sz="1600" dirty="0"/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2620442" y="980728"/>
            <a:ext cx="277351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715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t-RU" sz="1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11 </a:t>
            </a:r>
            <a:r>
              <a:rPr kumimoji="0" lang="tt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нче бирем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r>
              <a:rPr lang="tt-RU" sz="1400" dirty="0"/>
              <a:t>Дөрес язылмаган </a:t>
            </a:r>
            <a:r>
              <a:rPr lang="tt-RU" sz="1400" dirty="0" smtClean="0"/>
              <a:t>сүзләрне тап</a:t>
            </a:r>
            <a:endParaRPr lang="ru-RU" sz="1400" dirty="0"/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457200" y="1609416"/>
            <a:ext cx="3682752" cy="4771912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endParaRPr lang="ru-RU" sz="1800" dirty="0"/>
          </a:p>
          <a:p>
            <a:pPr>
              <a:buNone/>
            </a:pPr>
            <a:r>
              <a:rPr lang="tt-RU" sz="3100" dirty="0" smtClean="0"/>
              <a:t>1                      еолдыз</a:t>
            </a:r>
          </a:p>
          <a:p>
            <a:pPr>
              <a:buNone/>
            </a:pPr>
            <a:r>
              <a:rPr lang="tt-RU" sz="3100" dirty="0" smtClean="0"/>
              <a:t>2                      көзге  </a:t>
            </a:r>
          </a:p>
          <a:p>
            <a:pPr>
              <a:buNone/>
            </a:pPr>
            <a:r>
              <a:rPr lang="tt-RU" sz="3100" dirty="0" smtClean="0"/>
              <a:t>3                      елгеч </a:t>
            </a:r>
          </a:p>
          <a:p>
            <a:pPr>
              <a:buNone/>
            </a:pPr>
            <a:r>
              <a:rPr lang="tt-RU" sz="3100" dirty="0" smtClean="0"/>
              <a:t>4                      ишек  </a:t>
            </a:r>
          </a:p>
          <a:p>
            <a:pPr>
              <a:buNone/>
            </a:pPr>
            <a:r>
              <a:rPr lang="tt-RU" sz="3100" dirty="0" smtClean="0"/>
              <a:t>5                      бозгоч  </a:t>
            </a:r>
          </a:p>
          <a:p>
            <a:pPr>
              <a:buNone/>
            </a:pPr>
            <a:r>
              <a:rPr lang="tt-RU" sz="3100" dirty="0" smtClean="0"/>
              <a:t>6                      эремчек  </a:t>
            </a:r>
          </a:p>
          <a:p>
            <a:pPr>
              <a:buNone/>
            </a:pPr>
            <a:r>
              <a:rPr lang="tt-RU" sz="3100" dirty="0" smtClean="0"/>
              <a:t>7                      белгеч   </a:t>
            </a:r>
          </a:p>
          <a:p>
            <a:pPr>
              <a:buNone/>
            </a:pPr>
            <a:r>
              <a:rPr lang="tt-RU" sz="3100" dirty="0" smtClean="0"/>
              <a:t>8                      ез  </a:t>
            </a:r>
          </a:p>
          <a:p>
            <a:pPr>
              <a:buNone/>
            </a:pPr>
            <a:r>
              <a:rPr lang="tt-RU" sz="3100" dirty="0" smtClean="0"/>
              <a:t>9                      бөтөргөч   </a:t>
            </a:r>
          </a:p>
          <a:p>
            <a:pPr>
              <a:buNone/>
            </a:pPr>
            <a:r>
              <a:rPr lang="tt-RU" sz="3100" dirty="0" smtClean="0"/>
              <a:t>10                    төшке</a:t>
            </a:r>
            <a:r>
              <a:rPr lang="en-US" sz="3100" dirty="0" smtClean="0"/>
              <a:t> </a:t>
            </a:r>
            <a:r>
              <a:rPr lang="tt-RU" sz="3100" dirty="0" smtClean="0"/>
              <a:t> </a:t>
            </a:r>
          </a:p>
          <a:p>
            <a:pPr>
              <a:buNone/>
            </a:pPr>
            <a:r>
              <a:rPr lang="tt-RU" sz="3100" dirty="0" smtClean="0"/>
              <a:t>11                    өтергө   </a:t>
            </a:r>
          </a:p>
          <a:p>
            <a:pPr>
              <a:buNone/>
            </a:pPr>
            <a:r>
              <a:rPr lang="tt-RU" sz="3100" dirty="0" smtClean="0"/>
              <a:t>12                    элмәк   </a:t>
            </a:r>
            <a:endParaRPr lang="ru-RU" sz="3100" dirty="0"/>
          </a:p>
        </p:txBody>
      </p:sp>
      <p:sp>
        <p:nvSpPr>
          <p:cNvPr id="8" name="Содержимое 5"/>
          <p:cNvSpPr txBox="1">
            <a:spLocks/>
          </p:cNvSpPr>
          <p:nvPr/>
        </p:nvSpPr>
        <p:spPr>
          <a:xfrm>
            <a:off x="3707904" y="1772817"/>
            <a:ext cx="4186808" cy="4392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Содержимое 5"/>
          <p:cNvSpPr txBox="1">
            <a:spLocks/>
          </p:cNvSpPr>
          <p:nvPr/>
        </p:nvSpPr>
        <p:spPr>
          <a:xfrm>
            <a:off x="4572000" y="1844824"/>
            <a:ext cx="2304256" cy="439248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 smtClean="0">
                <a:solidFill>
                  <a:srgbClr val="FF0000"/>
                </a:solidFill>
              </a:rPr>
              <a:t>йолдыз</a:t>
            </a: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 smtClean="0">
                <a:solidFill>
                  <a:srgbClr val="FF0000"/>
                </a:solidFill>
              </a:rPr>
              <a:t>элгеч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 smtClean="0">
                <a:solidFill>
                  <a:srgbClr val="FF0000"/>
                </a:solidFill>
              </a:rPr>
              <a:t>бозгыч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 smtClean="0">
                <a:solidFill>
                  <a:srgbClr val="FF0000"/>
                </a:solidFill>
              </a:rPr>
              <a:t>эз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tt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бөтергеч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>
                <a:solidFill>
                  <a:srgbClr val="FF0000"/>
                </a:solidFill>
              </a:rPr>
              <a:t>ө</a:t>
            </a:r>
            <a:r>
              <a:rPr lang="tt-RU" sz="2200" dirty="0" smtClean="0">
                <a:solidFill>
                  <a:srgbClr val="FF0000"/>
                </a:solidFill>
              </a:rPr>
              <a:t>терге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 smtClean="0">
                <a:solidFill>
                  <a:srgbClr val="FF0000"/>
                </a:solidFill>
              </a:rPr>
              <a:t> </a:t>
            </a: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33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80112" y="0"/>
            <a:ext cx="2448272" cy="850106"/>
          </a:xfrm>
        </p:spPr>
        <p:txBody>
          <a:bodyPr>
            <a:normAutofit/>
          </a:bodyPr>
          <a:lstStyle/>
          <a:p>
            <a:r>
              <a:rPr lang="tt-RU" sz="1600" i="1" dirty="0" smtClean="0"/>
              <a:t>Аваз һәм хәреф.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tt-RU" sz="1600" i="1" dirty="0" smtClean="0"/>
              <a:t>я, ю, е, й хәрефләре.</a:t>
            </a:r>
            <a:endParaRPr lang="ru-RU" sz="1600" dirty="0"/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2157976" y="980728"/>
            <a:ext cx="369844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715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t-RU" sz="1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12 </a:t>
            </a:r>
            <a:r>
              <a:rPr kumimoji="0" lang="tt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нче бирем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r>
              <a:rPr lang="tt-RU" sz="1400" dirty="0"/>
              <a:t>Й хәрефе язылырга тиешле сүзләрне </a:t>
            </a:r>
            <a:r>
              <a:rPr lang="tt-RU" sz="1400" dirty="0" smtClean="0"/>
              <a:t> тап</a:t>
            </a:r>
            <a:endParaRPr lang="ru-RU" sz="1400" dirty="0"/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457200" y="1609416"/>
            <a:ext cx="3682752" cy="4771912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endParaRPr lang="ru-RU" sz="1800" dirty="0"/>
          </a:p>
          <a:p>
            <a:pPr>
              <a:buNone/>
            </a:pPr>
            <a:r>
              <a:rPr lang="tt-RU" sz="3100" dirty="0" smtClean="0"/>
              <a:t>1                      .рма</a:t>
            </a:r>
          </a:p>
          <a:p>
            <a:pPr>
              <a:buNone/>
            </a:pPr>
            <a:r>
              <a:rPr lang="tt-RU" sz="3100" dirty="0" smtClean="0"/>
              <a:t>2                      ба.лык  </a:t>
            </a:r>
          </a:p>
          <a:p>
            <a:pPr>
              <a:buNone/>
            </a:pPr>
            <a:r>
              <a:rPr lang="tt-RU" sz="3100" dirty="0" smtClean="0"/>
              <a:t>3                      бу.у </a:t>
            </a:r>
          </a:p>
          <a:p>
            <a:pPr>
              <a:buNone/>
            </a:pPr>
            <a:r>
              <a:rPr lang="tt-RU" sz="3100" dirty="0" smtClean="0"/>
              <a:t>4                      тө.мә  </a:t>
            </a:r>
          </a:p>
          <a:p>
            <a:pPr>
              <a:buNone/>
            </a:pPr>
            <a:r>
              <a:rPr lang="tt-RU" sz="3100" dirty="0" smtClean="0"/>
              <a:t>5                      .рган  </a:t>
            </a:r>
          </a:p>
          <a:p>
            <a:pPr>
              <a:buNone/>
            </a:pPr>
            <a:r>
              <a:rPr lang="tt-RU" sz="3100" dirty="0" smtClean="0"/>
              <a:t>6                      ка.н  </a:t>
            </a:r>
          </a:p>
          <a:p>
            <a:pPr>
              <a:buNone/>
            </a:pPr>
            <a:r>
              <a:rPr lang="tt-RU" sz="3100" dirty="0" smtClean="0"/>
              <a:t>7                      та.к   </a:t>
            </a:r>
          </a:p>
          <a:p>
            <a:pPr>
              <a:buNone/>
            </a:pPr>
            <a:r>
              <a:rPr lang="tt-RU" sz="3100" dirty="0" smtClean="0"/>
              <a:t>8                      сө.ләм  </a:t>
            </a:r>
          </a:p>
          <a:p>
            <a:pPr>
              <a:buNone/>
            </a:pPr>
            <a:r>
              <a:rPr lang="tt-RU" sz="3100" dirty="0" smtClean="0"/>
              <a:t>9                      кө.нтә   </a:t>
            </a:r>
          </a:p>
          <a:p>
            <a:pPr>
              <a:buNone/>
            </a:pPr>
            <a:r>
              <a:rPr lang="tt-RU" sz="3100" dirty="0" smtClean="0"/>
              <a:t>10                    .өрәк</a:t>
            </a:r>
            <a:r>
              <a:rPr lang="en-US" sz="3100" dirty="0" smtClean="0"/>
              <a:t> </a:t>
            </a:r>
            <a:r>
              <a:rPr lang="tt-RU" sz="3100" dirty="0" smtClean="0"/>
              <a:t> </a:t>
            </a:r>
          </a:p>
          <a:p>
            <a:pPr>
              <a:buNone/>
            </a:pPr>
            <a:r>
              <a:rPr lang="tt-RU" sz="3100" dirty="0" smtClean="0"/>
              <a:t>11                    .лга   </a:t>
            </a:r>
          </a:p>
          <a:p>
            <a:pPr>
              <a:buNone/>
            </a:pPr>
            <a:r>
              <a:rPr lang="tt-RU" sz="3100" dirty="0" smtClean="0"/>
              <a:t>12                    .озак   </a:t>
            </a:r>
            <a:endParaRPr lang="ru-RU" sz="3100" dirty="0"/>
          </a:p>
        </p:txBody>
      </p:sp>
      <p:sp>
        <p:nvSpPr>
          <p:cNvPr id="8" name="Содержимое 5"/>
          <p:cNvSpPr txBox="1">
            <a:spLocks/>
          </p:cNvSpPr>
          <p:nvPr/>
        </p:nvSpPr>
        <p:spPr>
          <a:xfrm>
            <a:off x="3707904" y="1772817"/>
            <a:ext cx="4186808" cy="4392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Содержимое 5"/>
          <p:cNvSpPr txBox="1">
            <a:spLocks/>
          </p:cNvSpPr>
          <p:nvPr/>
        </p:nvSpPr>
        <p:spPr>
          <a:xfrm>
            <a:off x="4283968" y="1844824"/>
            <a:ext cx="2304256" cy="439248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 smtClean="0">
                <a:solidFill>
                  <a:srgbClr val="FF0000"/>
                </a:solidFill>
              </a:rPr>
              <a:t>байлык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 smtClean="0">
                <a:solidFill>
                  <a:srgbClr val="FF0000"/>
                </a:solidFill>
              </a:rPr>
              <a:t>төймә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 smtClean="0">
                <a:solidFill>
                  <a:srgbClr val="FF0000"/>
                </a:solidFill>
              </a:rPr>
              <a:t>сөйләм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 smtClean="0">
                <a:solidFill>
                  <a:srgbClr val="FF0000"/>
                </a:solidFill>
              </a:rPr>
              <a:t>йөрәк</a:t>
            </a:r>
            <a:endParaRPr lang="tt-RU" sz="2200" dirty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 smtClean="0">
                <a:solidFill>
                  <a:srgbClr val="FF0000"/>
                </a:solidFill>
              </a:rPr>
              <a:t>йозак </a:t>
            </a: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33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52120" y="-243408"/>
            <a:ext cx="2448272" cy="850106"/>
          </a:xfrm>
        </p:spPr>
        <p:txBody>
          <a:bodyPr>
            <a:normAutofit/>
          </a:bodyPr>
          <a:lstStyle/>
          <a:p>
            <a:pPr algn="ctr"/>
            <a:r>
              <a:rPr lang="ru-RU" sz="1600" i="1" dirty="0" smtClean="0"/>
              <a:t>Ь</a:t>
            </a:r>
            <a:r>
              <a:rPr lang="tt-RU" sz="1600" i="1" dirty="0" smtClean="0"/>
              <a:t> билгесе .</a:t>
            </a:r>
            <a:endParaRPr lang="ru-RU" sz="1600" dirty="0"/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2097863" y="980728"/>
            <a:ext cx="381867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715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t-RU" sz="1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13 </a:t>
            </a:r>
            <a:r>
              <a:rPr kumimoji="0" lang="tt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нче бирем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r>
              <a:rPr lang="tt-RU" sz="1400" dirty="0"/>
              <a:t>Ь билгесе </a:t>
            </a:r>
            <a:r>
              <a:rPr lang="tt-RU" sz="1400" dirty="0" smtClean="0"/>
              <a:t>язылырга </a:t>
            </a:r>
            <a:r>
              <a:rPr lang="tt-RU" sz="1400" dirty="0"/>
              <a:t>тиешле сүзләрне </a:t>
            </a:r>
            <a:r>
              <a:rPr lang="tt-RU" sz="1400" dirty="0" smtClean="0"/>
              <a:t> тап</a:t>
            </a:r>
            <a:endParaRPr lang="ru-RU" sz="1400" dirty="0"/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457200" y="1609416"/>
            <a:ext cx="4258816" cy="498793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endParaRPr lang="ru-RU" sz="1800" dirty="0"/>
          </a:p>
          <a:p>
            <a:pPr>
              <a:buNone/>
            </a:pPr>
            <a:r>
              <a:rPr lang="tt-RU" sz="3100" dirty="0" smtClean="0"/>
              <a:t>1                     ям(ь)ле</a:t>
            </a:r>
          </a:p>
          <a:p>
            <a:pPr>
              <a:buNone/>
            </a:pPr>
            <a:r>
              <a:rPr lang="tt-RU" sz="3100" dirty="0" smtClean="0"/>
              <a:t>2                     сәгат(</a:t>
            </a:r>
            <a:r>
              <a:rPr lang="ru-RU" sz="3100" dirty="0" err="1" smtClean="0"/>
              <a:t>ь</a:t>
            </a:r>
            <a:r>
              <a:rPr lang="tt-RU" sz="3100" dirty="0" smtClean="0"/>
              <a:t>)  </a:t>
            </a:r>
          </a:p>
          <a:p>
            <a:pPr>
              <a:buNone/>
            </a:pPr>
            <a:r>
              <a:rPr lang="tt-RU" sz="3100" dirty="0" smtClean="0"/>
              <a:t>3                     яшел(ь) </a:t>
            </a:r>
          </a:p>
          <a:p>
            <a:pPr>
              <a:buNone/>
            </a:pPr>
            <a:r>
              <a:rPr lang="tt-RU" sz="3100" dirty="0" smtClean="0"/>
              <a:t>4                     тирә-юн(ь)  </a:t>
            </a:r>
          </a:p>
          <a:p>
            <a:pPr>
              <a:buNone/>
            </a:pPr>
            <a:r>
              <a:rPr lang="tt-RU" sz="3100" dirty="0" smtClean="0"/>
              <a:t>5                     мөстәкыйл(ь)  </a:t>
            </a:r>
          </a:p>
          <a:p>
            <a:pPr>
              <a:buNone/>
            </a:pPr>
            <a:r>
              <a:rPr lang="tt-RU" sz="3100" dirty="0" smtClean="0"/>
              <a:t>6                     яшен(ь)  </a:t>
            </a:r>
          </a:p>
          <a:p>
            <a:pPr>
              <a:buNone/>
            </a:pPr>
            <a:r>
              <a:rPr lang="tt-RU" sz="3100" dirty="0" smtClean="0"/>
              <a:t>7                     дәр(ь)я   </a:t>
            </a:r>
          </a:p>
          <a:p>
            <a:pPr>
              <a:buNone/>
            </a:pPr>
            <a:r>
              <a:rPr lang="tt-RU" sz="3100" dirty="0" smtClean="0"/>
              <a:t>8                     төл(ь)ке  </a:t>
            </a:r>
          </a:p>
          <a:p>
            <a:pPr>
              <a:buNone/>
            </a:pPr>
            <a:r>
              <a:rPr lang="tt-RU" sz="3100" dirty="0" smtClean="0"/>
              <a:t>9                     мәкал(ь)   </a:t>
            </a:r>
          </a:p>
          <a:p>
            <a:pPr>
              <a:buNone/>
            </a:pPr>
            <a:r>
              <a:rPr lang="tt-RU" sz="3100" dirty="0" smtClean="0"/>
              <a:t>10                   шәм(ь)</a:t>
            </a:r>
            <a:r>
              <a:rPr lang="en-US" sz="3100" dirty="0" smtClean="0"/>
              <a:t> </a:t>
            </a:r>
            <a:r>
              <a:rPr lang="tt-RU" sz="3100" dirty="0" smtClean="0"/>
              <a:t> </a:t>
            </a:r>
          </a:p>
          <a:p>
            <a:pPr>
              <a:buNone/>
            </a:pPr>
            <a:r>
              <a:rPr lang="tt-RU" sz="3100" dirty="0" smtClean="0"/>
              <a:t>11                   ям(ь)сез   </a:t>
            </a:r>
          </a:p>
          <a:p>
            <a:pPr>
              <a:buNone/>
            </a:pPr>
            <a:r>
              <a:rPr lang="tt-RU" sz="3100" dirty="0" smtClean="0"/>
              <a:t>12                   көн(ь)   </a:t>
            </a:r>
            <a:endParaRPr lang="ru-RU" sz="3100" dirty="0"/>
          </a:p>
        </p:txBody>
      </p:sp>
      <p:sp>
        <p:nvSpPr>
          <p:cNvPr id="8" name="Содержимое 5"/>
          <p:cNvSpPr txBox="1">
            <a:spLocks/>
          </p:cNvSpPr>
          <p:nvPr/>
        </p:nvSpPr>
        <p:spPr>
          <a:xfrm>
            <a:off x="3707904" y="1772817"/>
            <a:ext cx="4186808" cy="4392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Содержимое 5"/>
          <p:cNvSpPr txBox="1">
            <a:spLocks/>
          </p:cNvSpPr>
          <p:nvPr/>
        </p:nvSpPr>
        <p:spPr>
          <a:xfrm>
            <a:off x="4932040" y="1700808"/>
            <a:ext cx="2664296" cy="446449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 smtClean="0">
                <a:solidFill>
                  <a:srgbClr val="FF0000"/>
                </a:solidFill>
              </a:rPr>
              <a:t>ямьле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 smtClean="0">
                <a:solidFill>
                  <a:srgbClr val="FF0000"/>
                </a:solidFill>
              </a:rPr>
              <a:t>сәгат</a:t>
            </a:r>
            <a:r>
              <a:rPr lang="ru-RU" sz="2200" dirty="0" err="1" smtClean="0">
                <a:solidFill>
                  <a:srgbClr val="FF0000"/>
                </a:solidFill>
              </a:rPr>
              <a:t>ь</a:t>
            </a: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 smtClean="0">
                <a:solidFill>
                  <a:srgbClr val="FF0000"/>
                </a:solidFill>
              </a:rPr>
              <a:t>тирә- юн</a:t>
            </a:r>
            <a:r>
              <a:rPr lang="ru-RU" sz="2200" dirty="0" err="1" smtClean="0">
                <a:solidFill>
                  <a:srgbClr val="FF0000"/>
                </a:solidFill>
              </a:rPr>
              <a:t>ь</a:t>
            </a:r>
            <a:endParaRPr lang="tt-RU" sz="2200" dirty="0" smtClean="0">
              <a:solidFill>
                <a:srgbClr val="FF0000"/>
              </a:solidFill>
            </a:endParaRPr>
          </a:p>
          <a:p>
            <a:pPr marL="342900" lvl="0" indent="-342900">
              <a:spcBef>
                <a:spcPct val="20000"/>
              </a:spcBef>
            </a:pPr>
            <a:r>
              <a:rPr lang="tt-RU" sz="2400" dirty="0" smtClean="0">
                <a:solidFill>
                  <a:srgbClr val="FF0000"/>
                </a:solidFill>
              </a:rPr>
              <a:t>мөстәкыйль</a:t>
            </a:r>
            <a:endParaRPr lang="en-US" sz="2200" dirty="0" smtClean="0">
              <a:solidFill>
                <a:srgbClr val="FF0000"/>
              </a:solidFill>
            </a:endParaRPr>
          </a:p>
          <a:p>
            <a:pPr marL="342900" lvl="0" indent="-342900">
              <a:spcBef>
                <a:spcPct val="20000"/>
              </a:spcBef>
            </a:pPr>
            <a:endParaRPr lang="tt-RU" sz="2400" dirty="0" smtClean="0">
              <a:solidFill>
                <a:srgbClr val="FF0000"/>
              </a:solidFill>
            </a:endParaRPr>
          </a:p>
          <a:p>
            <a:pPr marL="342900" lvl="0" indent="-342900">
              <a:spcBef>
                <a:spcPct val="20000"/>
              </a:spcBef>
            </a:pPr>
            <a:r>
              <a:rPr lang="tt-RU" sz="2400" dirty="0" smtClean="0">
                <a:solidFill>
                  <a:srgbClr val="FF0000"/>
                </a:solidFill>
              </a:rPr>
              <a:t>дәрья</a:t>
            </a:r>
            <a:endParaRPr lang="tt-RU" sz="2200" dirty="0" smtClean="0">
              <a:solidFill>
                <a:srgbClr val="FF0000"/>
              </a:solidFill>
            </a:endParaRPr>
          </a:p>
          <a:p>
            <a:pPr marL="342900" lvl="0" indent="-342900">
              <a:spcBef>
                <a:spcPct val="20000"/>
              </a:spcBef>
            </a:pPr>
            <a:endParaRPr lang="tt-RU" sz="2400" dirty="0" smtClean="0">
              <a:solidFill>
                <a:srgbClr val="FF0000"/>
              </a:solidFill>
            </a:endParaRPr>
          </a:p>
          <a:p>
            <a:pPr marL="342900" lvl="0" indent="-342900">
              <a:spcBef>
                <a:spcPct val="20000"/>
              </a:spcBef>
            </a:pPr>
            <a:r>
              <a:rPr lang="tt-RU" sz="2400" dirty="0" smtClean="0">
                <a:solidFill>
                  <a:srgbClr val="FF0000"/>
                </a:solidFill>
              </a:rPr>
              <a:t>мәкаль</a:t>
            </a:r>
          </a:p>
          <a:p>
            <a:pPr marL="342900" lvl="0" indent="-342900">
              <a:spcBef>
                <a:spcPct val="20000"/>
              </a:spcBef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tt-RU" sz="2400" dirty="0" smtClean="0">
                <a:solidFill>
                  <a:srgbClr val="FF0000"/>
                </a:solidFill>
              </a:rPr>
              <a:t>ямьсез</a:t>
            </a: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noProof="0" dirty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33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52120" y="-243408"/>
            <a:ext cx="2448272" cy="850106"/>
          </a:xfrm>
        </p:spPr>
        <p:txBody>
          <a:bodyPr>
            <a:normAutofit/>
          </a:bodyPr>
          <a:lstStyle/>
          <a:p>
            <a:pPr algn="ctr"/>
            <a:r>
              <a:rPr lang="tt-RU" sz="1600" i="1" dirty="0" smtClean="0"/>
              <a:t>Кагыйдәләрне исеңә төшер!</a:t>
            </a:r>
            <a:endParaRPr lang="ru-RU" sz="1600" dirty="0"/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2620442" y="980728"/>
            <a:ext cx="277351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715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t-RU" sz="1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14 </a:t>
            </a:r>
            <a:r>
              <a:rPr kumimoji="0" lang="tt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нче бирем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r>
              <a:rPr lang="tt-RU" sz="1400" dirty="0"/>
              <a:t>Дөрес язылмаган сүзләрне </a:t>
            </a:r>
            <a:r>
              <a:rPr lang="tt-RU" sz="1400" dirty="0" smtClean="0"/>
              <a:t>тап</a:t>
            </a:r>
            <a:endParaRPr lang="ru-RU" sz="1400" dirty="0"/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457200" y="1609416"/>
            <a:ext cx="4258816" cy="498793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endParaRPr lang="ru-RU" sz="1800" dirty="0"/>
          </a:p>
          <a:p>
            <a:pPr>
              <a:buNone/>
            </a:pPr>
            <a:r>
              <a:rPr lang="tt-RU" sz="3100" dirty="0" smtClean="0"/>
              <a:t>1                     бакча</a:t>
            </a:r>
          </a:p>
          <a:p>
            <a:pPr>
              <a:buNone/>
            </a:pPr>
            <a:r>
              <a:rPr lang="tt-RU" sz="3100" dirty="0" smtClean="0"/>
              <a:t>2                     балачага</a:t>
            </a:r>
          </a:p>
          <a:p>
            <a:pPr>
              <a:buNone/>
            </a:pPr>
            <a:r>
              <a:rPr lang="tt-RU" sz="3100" dirty="0" smtClean="0"/>
              <a:t>3                     яшель</a:t>
            </a:r>
          </a:p>
          <a:p>
            <a:pPr>
              <a:buNone/>
            </a:pPr>
            <a:r>
              <a:rPr lang="tt-RU" sz="3100" dirty="0" smtClean="0"/>
              <a:t>4                     баелык  </a:t>
            </a:r>
          </a:p>
          <a:p>
            <a:pPr>
              <a:buNone/>
            </a:pPr>
            <a:r>
              <a:rPr lang="tt-RU" sz="3100" dirty="0" smtClean="0"/>
              <a:t>5                     тартма  </a:t>
            </a:r>
          </a:p>
          <a:p>
            <a:pPr>
              <a:buNone/>
            </a:pPr>
            <a:r>
              <a:rPr lang="tt-RU" sz="3100" dirty="0" smtClean="0"/>
              <a:t>6                     дәрья  </a:t>
            </a:r>
          </a:p>
          <a:p>
            <a:pPr>
              <a:buNone/>
            </a:pPr>
            <a:r>
              <a:rPr lang="tt-RU" sz="3100" dirty="0" smtClean="0"/>
              <a:t>7                     төлке   </a:t>
            </a:r>
          </a:p>
          <a:p>
            <a:pPr>
              <a:buNone/>
            </a:pPr>
            <a:r>
              <a:rPr lang="tt-RU" sz="3100" dirty="0" smtClean="0"/>
              <a:t>8                     көлкө  </a:t>
            </a:r>
          </a:p>
          <a:p>
            <a:pPr>
              <a:buNone/>
            </a:pPr>
            <a:r>
              <a:rPr lang="tt-RU" sz="3100" dirty="0" smtClean="0"/>
              <a:t>9                     китаб   </a:t>
            </a:r>
          </a:p>
          <a:p>
            <a:pPr>
              <a:buNone/>
            </a:pPr>
            <a:r>
              <a:rPr lang="tt-RU" sz="3100" dirty="0" smtClean="0"/>
              <a:t>10                   дәфтәр</a:t>
            </a:r>
            <a:r>
              <a:rPr lang="en-US" sz="3100" dirty="0" smtClean="0"/>
              <a:t> </a:t>
            </a:r>
            <a:r>
              <a:rPr lang="tt-RU" sz="3100" dirty="0" smtClean="0"/>
              <a:t> </a:t>
            </a:r>
          </a:p>
          <a:p>
            <a:pPr>
              <a:buNone/>
            </a:pPr>
            <a:r>
              <a:rPr lang="tt-RU" sz="3100" dirty="0" smtClean="0"/>
              <a:t>11                   укучы   </a:t>
            </a:r>
          </a:p>
          <a:p>
            <a:pPr>
              <a:buNone/>
            </a:pPr>
            <a:r>
              <a:rPr lang="tt-RU" sz="3100" dirty="0" smtClean="0"/>
              <a:t>12                   еозак   </a:t>
            </a:r>
            <a:endParaRPr lang="ru-RU" sz="3100" dirty="0"/>
          </a:p>
        </p:txBody>
      </p:sp>
      <p:sp>
        <p:nvSpPr>
          <p:cNvPr id="8" name="Содержимое 5"/>
          <p:cNvSpPr txBox="1">
            <a:spLocks/>
          </p:cNvSpPr>
          <p:nvPr/>
        </p:nvSpPr>
        <p:spPr>
          <a:xfrm>
            <a:off x="3707904" y="1772817"/>
            <a:ext cx="4186808" cy="4392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Содержимое 5"/>
          <p:cNvSpPr txBox="1">
            <a:spLocks/>
          </p:cNvSpPr>
          <p:nvPr/>
        </p:nvSpPr>
        <p:spPr>
          <a:xfrm>
            <a:off x="4932040" y="1700808"/>
            <a:ext cx="2664296" cy="475252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>
                <a:solidFill>
                  <a:srgbClr val="FF0000"/>
                </a:solidFill>
              </a:rPr>
              <a:t>б</a:t>
            </a:r>
            <a:r>
              <a:rPr lang="tt-RU" sz="2200" dirty="0" smtClean="0">
                <a:solidFill>
                  <a:srgbClr val="FF0000"/>
                </a:solidFill>
              </a:rPr>
              <a:t>ала-чага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 smtClean="0">
                <a:solidFill>
                  <a:srgbClr val="FF0000"/>
                </a:solidFill>
              </a:rPr>
              <a:t>яшел</a:t>
            </a:r>
            <a:endParaRPr lang="tt-RU" sz="2200" dirty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 smtClean="0">
                <a:solidFill>
                  <a:srgbClr val="FF0000"/>
                </a:solidFill>
              </a:rPr>
              <a:t>байлык</a:t>
            </a:r>
          </a:p>
          <a:p>
            <a:pPr marL="342900" lvl="0" indent="-342900">
              <a:spcBef>
                <a:spcPct val="20000"/>
              </a:spcBef>
            </a:pPr>
            <a:endParaRPr lang="en-US" sz="2200" dirty="0" smtClean="0">
              <a:solidFill>
                <a:srgbClr val="FF0000"/>
              </a:solidFill>
            </a:endParaRPr>
          </a:p>
          <a:p>
            <a:pPr marL="342900" lvl="0" indent="-342900">
              <a:spcBef>
                <a:spcPct val="20000"/>
              </a:spcBef>
            </a:pPr>
            <a:endParaRPr lang="tt-RU" sz="2400" dirty="0" smtClean="0">
              <a:solidFill>
                <a:srgbClr val="FF0000"/>
              </a:solidFill>
            </a:endParaRPr>
          </a:p>
          <a:p>
            <a:pPr marL="342900" lvl="0" indent="-342900">
              <a:spcBef>
                <a:spcPct val="20000"/>
              </a:spcBef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lvl="0" indent="-342900">
              <a:spcBef>
                <a:spcPct val="20000"/>
              </a:spcBef>
            </a:pPr>
            <a:r>
              <a:rPr lang="tt-RU" sz="2400" dirty="0">
                <a:solidFill>
                  <a:srgbClr val="FF0000"/>
                </a:solidFill>
              </a:rPr>
              <a:t>к</a:t>
            </a:r>
            <a:r>
              <a:rPr lang="tt-RU" sz="2400" dirty="0" smtClean="0">
                <a:solidFill>
                  <a:srgbClr val="FF0000"/>
                </a:solidFill>
              </a:rPr>
              <a:t>өлке</a:t>
            </a:r>
          </a:p>
          <a:p>
            <a:pPr marL="342900" lvl="0" indent="-342900">
              <a:spcBef>
                <a:spcPct val="20000"/>
              </a:spcBef>
            </a:pPr>
            <a:r>
              <a:rPr lang="tt-RU" sz="2400" dirty="0" smtClean="0">
                <a:solidFill>
                  <a:srgbClr val="FF0000"/>
                </a:solidFill>
              </a:rPr>
              <a:t>китап</a:t>
            </a:r>
          </a:p>
          <a:p>
            <a:pPr marL="342900" lvl="0" indent="-342900">
              <a:spcBef>
                <a:spcPct val="20000"/>
              </a:spcBef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tt-RU" sz="2400" dirty="0" smtClean="0">
                <a:solidFill>
                  <a:srgbClr val="FF0000"/>
                </a:solidFill>
              </a:rPr>
              <a:t>йозак</a:t>
            </a: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noProof="0" dirty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33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52120" y="-243408"/>
            <a:ext cx="2448272" cy="850106"/>
          </a:xfrm>
        </p:spPr>
        <p:txBody>
          <a:bodyPr>
            <a:normAutofit/>
          </a:bodyPr>
          <a:lstStyle/>
          <a:p>
            <a:r>
              <a:rPr lang="tt-RU" sz="1600" i="1" dirty="0" smtClean="0"/>
              <a:t>Аваз һәм хәреф.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tt-RU" sz="1600" i="1" dirty="0" smtClean="0"/>
              <a:t> В, в хәрефләре.</a:t>
            </a:r>
            <a:endParaRPr lang="ru-RU" sz="1600" dirty="0"/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2620442" y="980728"/>
            <a:ext cx="277351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715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t-RU" sz="1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15 </a:t>
            </a:r>
            <a:r>
              <a:rPr kumimoji="0" lang="tt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нче бирем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r>
              <a:rPr lang="tt-RU" sz="1400" dirty="0"/>
              <a:t>Дөрес язылмаган сүзләрне </a:t>
            </a:r>
            <a:r>
              <a:rPr lang="tt-RU" sz="1400" dirty="0" smtClean="0"/>
              <a:t>тап</a:t>
            </a:r>
            <a:endParaRPr lang="ru-RU" sz="1400" dirty="0"/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457200" y="1609416"/>
            <a:ext cx="4258816" cy="498793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endParaRPr lang="ru-RU" sz="1800" dirty="0"/>
          </a:p>
          <a:p>
            <a:pPr>
              <a:buNone/>
            </a:pPr>
            <a:r>
              <a:rPr lang="tt-RU" sz="3100" dirty="0" smtClean="0"/>
              <a:t>1                     сауыт</a:t>
            </a:r>
          </a:p>
          <a:p>
            <a:pPr>
              <a:buNone/>
            </a:pPr>
            <a:r>
              <a:rPr lang="tt-RU" sz="3100" dirty="0" smtClean="0"/>
              <a:t>2                     авыл</a:t>
            </a:r>
          </a:p>
          <a:p>
            <a:pPr>
              <a:buNone/>
            </a:pPr>
            <a:r>
              <a:rPr lang="tt-RU" sz="3100" dirty="0" smtClean="0"/>
              <a:t>3                     Вәли</a:t>
            </a:r>
          </a:p>
          <a:p>
            <a:pPr>
              <a:buNone/>
            </a:pPr>
            <a:r>
              <a:rPr lang="tt-RU" sz="3100" dirty="0" smtClean="0"/>
              <a:t>4                     тауык  </a:t>
            </a:r>
          </a:p>
          <a:p>
            <a:pPr>
              <a:buNone/>
            </a:pPr>
            <a:r>
              <a:rPr lang="tt-RU" sz="3100" dirty="0" smtClean="0"/>
              <a:t>5                     тавыш  </a:t>
            </a:r>
          </a:p>
          <a:p>
            <a:pPr>
              <a:buNone/>
            </a:pPr>
            <a:r>
              <a:rPr lang="tt-RU" sz="3100" dirty="0" smtClean="0"/>
              <a:t>6                     игәв  </a:t>
            </a:r>
          </a:p>
          <a:p>
            <a:pPr>
              <a:buNone/>
            </a:pPr>
            <a:r>
              <a:rPr lang="tt-RU" sz="3100" dirty="0" smtClean="0"/>
              <a:t>7                     вакыт   </a:t>
            </a:r>
          </a:p>
          <a:p>
            <a:pPr>
              <a:buNone/>
            </a:pPr>
            <a:r>
              <a:rPr lang="tt-RU" sz="3100" dirty="0" smtClean="0"/>
              <a:t>8                     яу  </a:t>
            </a:r>
          </a:p>
          <a:p>
            <a:pPr>
              <a:buNone/>
            </a:pPr>
            <a:r>
              <a:rPr lang="tt-RU" sz="3100" dirty="0" smtClean="0"/>
              <a:t>9                     борав</a:t>
            </a:r>
          </a:p>
          <a:p>
            <a:pPr>
              <a:buNone/>
            </a:pPr>
            <a:r>
              <a:rPr lang="tt-RU" sz="3100" dirty="0" smtClean="0"/>
              <a:t>10                   терәү</a:t>
            </a:r>
          </a:p>
          <a:p>
            <a:pPr>
              <a:buNone/>
            </a:pPr>
            <a:r>
              <a:rPr lang="tt-RU" sz="3100" dirty="0" smtClean="0"/>
              <a:t>11                   Ватан</a:t>
            </a:r>
          </a:p>
          <a:p>
            <a:pPr>
              <a:buNone/>
            </a:pPr>
            <a:r>
              <a:rPr lang="tt-RU" sz="3100" dirty="0" smtClean="0"/>
              <a:t>12                   дауыл</a:t>
            </a:r>
            <a:endParaRPr lang="ru-RU" sz="3100" dirty="0"/>
          </a:p>
        </p:txBody>
      </p:sp>
      <p:sp>
        <p:nvSpPr>
          <p:cNvPr id="8" name="Содержимое 5"/>
          <p:cNvSpPr txBox="1">
            <a:spLocks/>
          </p:cNvSpPr>
          <p:nvPr/>
        </p:nvSpPr>
        <p:spPr>
          <a:xfrm>
            <a:off x="3635896" y="1772816"/>
            <a:ext cx="4114800" cy="4392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Содержимое 5"/>
          <p:cNvSpPr txBox="1">
            <a:spLocks/>
          </p:cNvSpPr>
          <p:nvPr/>
        </p:nvSpPr>
        <p:spPr>
          <a:xfrm>
            <a:off x="4932040" y="1700808"/>
            <a:ext cx="2664296" cy="475252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 smtClean="0">
                <a:solidFill>
                  <a:srgbClr val="FF0000"/>
                </a:solidFill>
              </a:rPr>
              <a:t>савыт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dirty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t-RU" sz="2200" dirty="0" smtClean="0">
                <a:solidFill>
                  <a:srgbClr val="FF0000"/>
                </a:solidFill>
              </a:rPr>
              <a:t>тавык</a:t>
            </a:r>
          </a:p>
          <a:p>
            <a:pPr marL="342900" lvl="0" indent="-342900">
              <a:spcBef>
                <a:spcPct val="20000"/>
              </a:spcBef>
            </a:pPr>
            <a:endParaRPr lang="en-US" sz="2200" dirty="0" smtClean="0">
              <a:solidFill>
                <a:srgbClr val="FF0000"/>
              </a:solidFill>
            </a:endParaRPr>
          </a:p>
          <a:p>
            <a:pPr marL="342900" lvl="0" indent="-342900">
              <a:spcBef>
                <a:spcPct val="20000"/>
              </a:spcBef>
            </a:pPr>
            <a:r>
              <a:rPr lang="tt-RU" sz="2400" dirty="0" smtClean="0">
                <a:solidFill>
                  <a:srgbClr val="FF0000"/>
                </a:solidFill>
              </a:rPr>
              <a:t>игәү</a:t>
            </a:r>
          </a:p>
          <a:p>
            <a:pPr marL="342900" lvl="0" indent="-342900">
              <a:spcBef>
                <a:spcPct val="20000"/>
              </a:spcBef>
            </a:pPr>
            <a:endParaRPr lang="tt-RU" sz="2200" dirty="0" smtClean="0">
              <a:solidFill>
                <a:srgbClr val="FF0000"/>
              </a:solidFill>
            </a:endParaRPr>
          </a:p>
          <a:p>
            <a:pPr marL="342900" lvl="0" indent="-342900">
              <a:spcBef>
                <a:spcPct val="20000"/>
              </a:spcBef>
            </a:pPr>
            <a:endParaRPr lang="tt-RU" sz="2400" dirty="0" smtClean="0">
              <a:solidFill>
                <a:srgbClr val="FF0000"/>
              </a:solidFill>
            </a:endParaRPr>
          </a:p>
          <a:p>
            <a:pPr marL="342900" lvl="0" indent="-342900">
              <a:spcBef>
                <a:spcPct val="20000"/>
              </a:spcBef>
            </a:pPr>
            <a:r>
              <a:rPr lang="tt-RU" sz="2400" dirty="0" smtClean="0">
                <a:solidFill>
                  <a:srgbClr val="FF0000"/>
                </a:solidFill>
              </a:rPr>
              <a:t>борау</a:t>
            </a:r>
          </a:p>
          <a:p>
            <a:pPr marL="342900" lvl="0" indent="-342900">
              <a:spcBef>
                <a:spcPct val="20000"/>
              </a:spcBef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tt-RU" sz="2400" dirty="0" smtClean="0">
                <a:solidFill>
                  <a:srgbClr val="FF0000"/>
                </a:solidFill>
              </a:rPr>
              <a:t>давыл</a:t>
            </a:r>
            <a:endParaRPr lang="tt-RU" sz="2200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t-RU" sz="2200" noProof="0" dirty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t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33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457200" y="1609416"/>
            <a:ext cx="6131024" cy="4987936"/>
          </a:xfrm>
        </p:spPr>
        <p:txBody>
          <a:bodyPr>
            <a:normAutofit lnSpcReduction="10000"/>
          </a:bodyPr>
          <a:lstStyle/>
          <a:p>
            <a:r>
              <a:rPr lang="tt-RU" sz="1800" b="1" dirty="0" smtClean="0"/>
              <a:t>1 нче бирем:</a:t>
            </a:r>
            <a:r>
              <a:rPr lang="tt-RU" sz="1800" b="1" i="1" dirty="0" smtClean="0"/>
              <a:t>  </a:t>
            </a:r>
            <a:r>
              <a:rPr lang="tt-RU" sz="1800" dirty="0" smtClean="0"/>
              <a:t>1, 3, 4, 8, 9, 10.</a:t>
            </a:r>
            <a:r>
              <a:rPr lang="tt-RU" sz="1800" b="1" i="1" dirty="0" smtClean="0"/>
              <a:t> </a:t>
            </a:r>
            <a:endParaRPr lang="ru-RU" sz="1800" dirty="0" smtClean="0"/>
          </a:p>
          <a:p>
            <a:r>
              <a:rPr lang="tt-RU" sz="1800" b="1" dirty="0" smtClean="0"/>
              <a:t>2 нче бирем:</a:t>
            </a:r>
            <a:r>
              <a:rPr lang="tt-RU" sz="1800" b="1" i="1" dirty="0" smtClean="0"/>
              <a:t>  </a:t>
            </a:r>
            <a:r>
              <a:rPr lang="tt-RU" sz="1800" dirty="0" smtClean="0"/>
              <a:t>4, 6, 7, 9, 12.</a:t>
            </a:r>
            <a:r>
              <a:rPr lang="tt-RU" sz="1800" b="1" i="1" dirty="0" smtClean="0"/>
              <a:t> </a:t>
            </a:r>
            <a:endParaRPr lang="ru-RU" sz="1800" dirty="0" smtClean="0"/>
          </a:p>
          <a:p>
            <a:r>
              <a:rPr lang="tt-RU" sz="1800" b="1" dirty="0" smtClean="0"/>
              <a:t>3 нче бирем:</a:t>
            </a:r>
            <a:r>
              <a:rPr lang="tt-RU" sz="1800" b="1" i="1" dirty="0" smtClean="0"/>
              <a:t>  </a:t>
            </a:r>
            <a:r>
              <a:rPr lang="tt-RU" sz="1800" dirty="0" smtClean="0"/>
              <a:t>1, 3, 4, 6, 9, 12.</a:t>
            </a:r>
            <a:r>
              <a:rPr lang="tt-RU" sz="1800" b="1" i="1" dirty="0" smtClean="0"/>
              <a:t> </a:t>
            </a:r>
            <a:endParaRPr lang="ru-RU" sz="1800" dirty="0" smtClean="0"/>
          </a:p>
          <a:p>
            <a:r>
              <a:rPr lang="tt-RU" sz="1800" b="1" dirty="0" smtClean="0"/>
              <a:t>4 нче бирем:</a:t>
            </a:r>
            <a:r>
              <a:rPr lang="tt-RU" sz="1800" b="1" i="1" dirty="0" smtClean="0"/>
              <a:t>  </a:t>
            </a:r>
            <a:r>
              <a:rPr lang="tt-RU" sz="1800" dirty="0" smtClean="0"/>
              <a:t>3, 6, 7, 10, 11.</a:t>
            </a:r>
            <a:endParaRPr lang="ru-RU" sz="1800" dirty="0" smtClean="0"/>
          </a:p>
          <a:p>
            <a:r>
              <a:rPr lang="tt-RU" sz="1800" b="1" dirty="0" smtClean="0"/>
              <a:t>5 нче бирем:</a:t>
            </a:r>
            <a:r>
              <a:rPr lang="tt-RU" sz="1800" b="1" i="1" dirty="0" smtClean="0"/>
              <a:t>  </a:t>
            </a:r>
            <a:r>
              <a:rPr lang="tt-RU" sz="1800" dirty="0" smtClean="0"/>
              <a:t>1, 2, 3, 5, 6, 9.</a:t>
            </a:r>
            <a:r>
              <a:rPr lang="tt-RU" sz="1800" b="1" i="1" dirty="0" smtClean="0"/>
              <a:t> </a:t>
            </a:r>
            <a:endParaRPr lang="ru-RU" sz="1800" dirty="0" smtClean="0"/>
          </a:p>
          <a:p>
            <a:r>
              <a:rPr lang="tt-RU" sz="1800" b="1" dirty="0" smtClean="0"/>
              <a:t>6 нче бирем:</a:t>
            </a:r>
            <a:r>
              <a:rPr lang="tt-RU" sz="1800" b="1" i="1" dirty="0" smtClean="0"/>
              <a:t>  </a:t>
            </a:r>
            <a:r>
              <a:rPr lang="tt-RU" sz="1800" dirty="0" smtClean="0"/>
              <a:t>1, 5, 6, 10, 11.</a:t>
            </a:r>
            <a:r>
              <a:rPr lang="tt-RU" sz="1800" b="1" i="1" dirty="0" smtClean="0"/>
              <a:t> </a:t>
            </a:r>
            <a:endParaRPr lang="ru-RU" sz="1800" dirty="0" smtClean="0"/>
          </a:p>
          <a:p>
            <a:r>
              <a:rPr lang="tt-RU" sz="1800" b="1" dirty="0" smtClean="0"/>
              <a:t>7 нче бирем:</a:t>
            </a:r>
            <a:r>
              <a:rPr lang="tt-RU" sz="1800" b="1" i="1" dirty="0" smtClean="0"/>
              <a:t>  </a:t>
            </a:r>
            <a:r>
              <a:rPr lang="tt-RU" sz="1800" dirty="0" smtClean="0"/>
              <a:t>1, 3, 8, 9, 10, 11.</a:t>
            </a:r>
            <a:r>
              <a:rPr lang="tt-RU" sz="1800" b="1" i="1" dirty="0" smtClean="0"/>
              <a:t> </a:t>
            </a:r>
            <a:endParaRPr lang="ru-RU" sz="1800" dirty="0" smtClean="0"/>
          </a:p>
          <a:p>
            <a:r>
              <a:rPr lang="tt-RU" sz="1800" b="1" dirty="0" smtClean="0"/>
              <a:t>8 нче бирем:</a:t>
            </a:r>
            <a:r>
              <a:rPr lang="tt-RU" sz="1800" b="1" i="1" dirty="0" smtClean="0"/>
              <a:t>  </a:t>
            </a:r>
            <a:r>
              <a:rPr lang="tt-RU" sz="1800" dirty="0" smtClean="0"/>
              <a:t>1, 2, 6, 10, 12.</a:t>
            </a:r>
            <a:r>
              <a:rPr lang="tt-RU" sz="1800" b="1" i="1" dirty="0" smtClean="0"/>
              <a:t> </a:t>
            </a:r>
            <a:endParaRPr lang="ru-RU" sz="1800" dirty="0" smtClean="0"/>
          </a:p>
          <a:p>
            <a:r>
              <a:rPr lang="tt-RU" sz="1800" b="1" dirty="0" smtClean="0"/>
              <a:t>9 нче бирем:</a:t>
            </a:r>
            <a:r>
              <a:rPr lang="tt-RU" sz="1800" b="1" i="1" dirty="0" smtClean="0"/>
              <a:t>  </a:t>
            </a:r>
            <a:r>
              <a:rPr lang="tt-RU" sz="1800" dirty="0" smtClean="0"/>
              <a:t>1, 3, 6, 7, 9, 11.</a:t>
            </a:r>
            <a:r>
              <a:rPr lang="tt-RU" sz="1800" b="1" i="1" dirty="0" smtClean="0"/>
              <a:t> </a:t>
            </a:r>
            <a:endParaRPr lang="ru-RU" sz="1800" dirty="0" smtClean="0"/>
          </a:p>
          <a:p>
            <a:r>
              <a:rPr lang="tt-RU" sz="1800" b="1" dirty="0" smtClean="0"/>
              <a:t>10 нче бирем:</a:t>
            </a:r>
            <a:r>
              <a:rPr lang="tt-RU" sz="1800" b="1" i="1" dirty="0" smtClean="0"/>
              <a:t>  </a:t>
            </a:r>
            <a:r>
              <a:rPr lang="tt-RU" sz="1800" dirty="0" smtClean="0"/>
              <a:t>2, 4, 7, 9, 11, 12.</a:t>
            </a:r>
            <a:r>
              <a:rPr lang="tt-RU" sz="1800" b="1" i="1" dirty="0" smtClean="0"/>
              <a:t> </a:t>
            </a:r>
            <a:endParaRPr lang="ru-RU" sz="1800" dirty="0" smtClean="0"/>
          </a:p>
          <a:p>
            <a:r>
              <a:rPr lang="tt-RU" sz="1800" b="1" dirty="0" smtClean="0"/>
              <a:t>11 нче бирем:</a:t>
            </a:r>
            <a:r>
              <a:rPr lang="tt-RU" sz="1800" b="1" i="1" dirty="0" smtClean="0"/>
              <a:t>  </a:t>
            </a:r>
            <a:r>
              <a:rPr lang="tt-RU" sz="1800" dirty="0" smtClean="0"/>
              <a:t>1, 3, 5, 8, 9, 10.</a:t>
            </a:r>
            <a:r>
              <a:rPr lang="tt-RU" sz="1800" b="1" i="1" dirty="0" smtClean="0"/>
              <a:t> </a:t>
            </a:r>
            <a:endParaRPr lang="ru-RU" sz="1800" dirty="0" smtClean="0"/>
          </a:p>
          <a:p>
            <a:r>
              <a:rPr lang="tt-RU" sz="1800" b="1" dirty="0" smtClean="0"/>
              <a:t>12 нче бирем:</a:t>
            </a:r>
            <a:r>
              <a:rPr lang="tt-RU" sz="1800" b="1" i="1" dirty="0" smtClean="0"/>
              <a:t>  </a:t>
            </a:r>
            <a:r>
              <a:rPr lang="tt-RU" sz="1800" dirty="0" smtClean="0"/>
              <a:t>2, 4, 8, 10, 12.</a:t>
            </a:r>
            <a:r>
              <a:rPr lang="tt-RU" sz="1800" b="1" i="1" dirty="0" smtClean="0"/>
              <a:t> </a:t>
            </a:r>
            <a:endParaRPr lang="ru-RU" sz="1800" dirty="0" smtClean="0"/>
          </a:p>
          <a:p>
            <a:r>
              <a:rPr lang="tt-RU" sz="1800" b="1" dirty="0" smtClean="0"/>
              <a:t>13 нче бирем:</a:t>
            </a:r>
            <a:r>
              <a:rPr lang="tt-RU" sz="1800" b="1" i="1" dirty="0" smtClean="0"/>
              <a:t>  </a:t>
            </a:r>
            <a:r>
              <a:rPr lang="tt-RU" sz="1800" dirty="0" smtClean="0"/>
              <a:t>3, 6, 8, 10, 12.</a:t>
            </a:r>
            <a:r>
              <a:rPr lang="tt-RU" sz="1800" b="1" i="1" dirty="0" smtClean="0"/>
              <a:t> </a:t>
            </a:r>
            <a:endParaRPr lang="ru-RU" sz="1800" dirty="0" smtClean="0"/>
          </a:p>
          <a:p>
            <a:r>
              <a:rPr lang="tt-RU" sz="1800" b="1" dirty="0" smtClean="0"/>
              <a:t>14 нче бирем:</a:t>
            </a:r>
            <a:r>
              <a:rPr lang="tt-RU" sz="1800" b="1" i="1" dirty="0" smtClean="0"/>
              <a:t>  </a:t>
            </a:r>
            <a:r>
              <a:rPr lang="tt-RU" sz="1800" dirty="0" smtClean="0"/>
              <a:t>2, 3, 4, 8, 9, 12.</a:t>
            </a:r>
            <a:r>
              <a:rPr lang="tt-RU" sz="1800" b="1" i="1" dirty="0" smtClean="0"/>
              <a:t> </a:t>
            </a:r>
            <a:endParaRPr lang="ru-RU" sz="1800" dirty="0" smtClean="0"/>
          </a:p>
          <a:p>
            <a:r>
              <a:rPr lang="tt-RU" sz="1800" b="1" dirty="0" smtClean="0"/>
              <a:t>15 нче бирем:</a:t>
            </a:r>
            <a:r>
              <a:rPr lang="tt-RU" sz="1800" b="1" i="1" dirty="0" smtClean="0"/>
              <a:t>  </a:t>
            </a:r>
            <a:r>
              <a:rPr lang="tt-RU" sz="1800" dirty="0" smtClean="0"/>
              <a:t>1, 4, 6, 9, 12.</a:t>
            </a:r>
            <a:r>
              <a:rPr lang="tt-RU" sz="1800" b="1" i="1" dirty="0" smtClean="0"/>
              <a:t> </a:t>
            </a:r>
            <a:endParaRPr lang="ru-RU" sz="1800" dirty="0" smtClean="0"/>
          </a:p>
          <a:p>
            <a:pPr>
              <a:buNone/>
            </a:pPr>
            <a:endParaRPr lang="ru-RU" sz="1800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 rot="10800000" flipV="1">
            <a:off x="457200" y="620688"/>
            <a:ext cx="7239000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tt-RU" dirty="0" smtClean="0"/>
              <a:t>Җаваплар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60"/>
                            </p:stCondLst>
                            <p:childTnLst>
                              <p:par>
                                <p:cTn id="1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40"/>
                            </p:stCondLst>
                            <p:childTnLst>
                              <p:par>
                                <p:cTn id="2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00"/>
                            </p:stCondLst>
                            <p:childTnLst>
                              <p:par>
                                <p:cTn id="2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20"/>
                            </p:stCondLst>
                            <p:childTnLst>
                              <p:par>
                                <p:cTn id="3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640"/>
                            </p:stCondLst>
                            <p:childTnLst>
                              <p:par>
                                <p:cTn id="4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60"/>
                            </p:stCondLst>
                            <p:childTnLst>
                              <p:par>
                                <p:cTn id="4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60"/>
                            </p:stCondLst>
                            <p:childTnLst>
                              <p:par>
                                <p:cTn id="5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5" dur="8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6" dur="8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8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480"/>
                            </p:stCondLst>
                            <p:childTnLst>
                              <p:par>
                                <p:cTn id="5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1" dur="8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2" dur="8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8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440"/>
                            </p:stCondLst>
                            <p:childTnLst>
                              <p:par>
                                <p:cTn id="6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7" dur="8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8" dur="8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8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480"/>
                            </p:stCondLst>
                            <p:childTnLst>
                              <p:par>
                                <p:cTn id="7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3" dur="8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4" dur="8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8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480"/>
                            </p:stCondLst>
                            <p:childTnLst>
                              <p:par>
                                <p:cTn id="7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9" dur="8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0" dur="8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8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1440"/>
                            </p:stCondLst>
                            <p:childTnLst>
                              <p:par>
                                <p:cTn id="8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5" dur="8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6" dur="8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8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400"/>
                            </p:stCondLst>
                            <p:childTnLst>
                              <p:par>
                                <p:cTn id="8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1" dur="8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2" dur="8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8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3400"/>
                            </p:stCondLst>
                            <p:childTnLst>
                              <p:par>
                                <p:cTn id="9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7" dur="8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8" dur="8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8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457200" y="1609416"/>
            <a:ext cx="6131024" cy="4987936"/>
          </a:xfrm>
        </p:spPr>
        <p:txBody>
          <a:bodyPr>
            <a:normAutofit/>
          </a:bodyPr>
          <a:lstStyle/>
          <a:p>
            <a:pPr lvl="0"/>
            <a:r>
              <a:rPr lang="tt-RU" sz="1800" dirty="0" smtClean="0"/>
              <a:t>Р.Г.Вәлитова, С.Г. Вагыйзов “Татар теле”, Казан “Мәгариф” нәшрияты, 2006.</a:t>
            </a:r>
            <a:endParaRPr lang="ru-RU" sz="1800" dirty="0" smtClean="0"/>
          </a:p>
          <a:p>
            <a:pPr lvl="0"/>
            <a:r>
              <a:rPr lang="tt-RU" sz="1800" dirty="0" smtClean="0"/>
              <a:t>С.Г. Вагыйзов “Кызыклы грамматика”, Казан “Мәгариф” нәшрияты, 2002.</a:t>
            </a:r>
            <a:endParaRPr lang="ru-RU" sz="1800" dirty="0" smtClean="0"/>
          </a:p>
          <a:p>
            <a:pPr lvl="0"/>
            <a:r>
              <a:rPr lang="tt-RU" sz="1800" dirty="0" smtClean="0"/>
              <a:t>А.Х.Нуриева “Татар теленең орфографик сүзлеге”, Казан “Мәгариф” нәшрияты.</a:t>
            </a:r>
            <a:endParaRPr lang="ru-RU" sz="1800" dirty="0" smtClean="0"/>
          </a:p>
          <a:p>
            <a:pPr>
              <a:buNone/>
            </a:pPr>
            <a:endParaRPr lang="ru-RU" sz="1800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 rot="10800000" flipV="1">
            <a:off x="457200" y="620688"/>
            <a:ext cx="7643192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tt-RU" dirty="0" smtClean="0"/>
              <a:t>Кулланылган әдәбият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210</TotalTime>
  <Words>1255</Words>
  <Application>Microsoft Office PowerPoint</Application>
  <PresentationFormat>Экран (4:3)</PresentationFormat>
  <Paragraphs>533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Изящная</vt:lpstr>
      <vt:lpstr>    1нче сыйныф өчен татар теленнән биремнәр.   “ҮЗ-ҮЗЕҢНЕ ТИКШЕР!”  </vt:lpstr>
      <vt:lpstr>Презентация PowerPoint</vt:lpstr>
      <vt:lpstr>Авазлар һәм хәрефләр. Тартык һәм сузык авазлар.</vt:lpstr>
      <vt:lpstr>Авазлар һәм хәрефләр. </vt:lpstr>
      <vt:lpstr>Авазлар һәм хәрефләр. </vt:lpstr>
      <vt:lpstr>Авазлар һәм хәрефләр. Яңгырау һәм саңгырау тартык авазлар.</vt:lpstr>
      <vt:lpstr>Авазлар һәм хәрефләр. Е, ю, е хәрефләре белән белдерелә торган авазлар.</vt:lpstr>
      <vt:lpstr>Авазлар һәм хәрефләр. Парлы тартык  авазлар.</vt:lpstr>
      <vt:lpstr>Авазлар һәм хәрефләр. Иҗекләргә бүлү.</vt:lpstr>
      <vt:lpstr>Сүз төркемнәре. Исем.</vt:lpstr>
      <vt:lpstr>Сүз төркемнәре. Сыйфат.</vt:lpstr>
      <vt:lpstr>Сүз төркемнәре. Фигыль.</vt:lpstr>
      <vt:lpstr>Аваз һәм хәреф. э – е, о, ө, й хәрефләре.</vt:lpstr>
      <vt:lpstr>Аваз һәм хәреф. я, ю, е, й хәрефләре.</vt:lpstr>
      <vt:lpstr>Ь билгесе .</vt:lpstr>
      <vt:lpstr>Кагыйдәләрне исеңә төшер!</vt:lpstr>
      <vt:lpstr>Аваз һәм хәреф.  В, в хәрефләре.</vt:lpstr>
      <vt:lpstr>Җаваплар </vt:lpstr>
      <vt:lpstr>Кулланылган әдәбият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нче сыйныф өчен татар теленнән биремнәр.   “ҮЗ-ҮЗЕҢНЕ ТИКШЕР!”</dc:title>
  <dc:creator>Русецкая Лена</dc:creator>
  <cp:lastModifiedBy>Рафаэль</cp:lastModifiedBy>
  <cp:revision>22</cp:revision>
  <dcterms:created xsi:type="dcterms:W3CDTF">2012-01-29T08:31:46Z</dcterms:created>
  <dcterms:modified xsi:type="dcterms:W3CDTF">2020-04-18T17:29:09Z</dcterms:modified>
</cp:coreProperties>
</file>